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7" r:id="rId3"/>
    <p:sldId id="347" r:id="rId4"/>
    <p:sldId id="337" r:id="rId5"/>
    <p:sldId id="329" r:id="rId6"/>
    <p:sldId id="348" r:id="rId7"/>
    <p:sldId id="350" r:id="rId8"/>
    <p:sldId id="351" r:id="rId9"/>
    <p:sldId id="338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36" r:id="rId19"/>
    <p:sldId id="360" r:id="rId20"/>
    <p:sldId id="361" r:id="rId21"/>
    <p:sldId id="362" r:id="rId22"/>
    <p:sldId id="363" r:id="rId23"/>
    <p:sldId id="364" r:id="rId24"/>
    <p:sldId id="365" r:id="rId25"/>
    <p:sldId id="315" r:id="rId26"/>
  </p:sldIdLst>
  <p:sldSz cx="12192000" cy="6858000"/>
  <p:notesSz cx="6858000" cy="9144000"/>
  <p:embeddedFontLst>
    <p:embeddedFont>
      <p:font typeface="方正小标宋简体" panose="02010600030101010101" charset="-122"/>
      <p:regular r:id="rId28"/>
    </p:embeddedFont>
    <p:embeddedFont>
      <p:font typeface="庞门正道真贵楷体" panose="02010600030101010101" charset="-122"/>
      <p:regular r:id="rId29"/>
    </p:embeddedFont>
    <p:embeddedFont>
      <p:font typeface="Bauhaus 93" panose="04030905020B02020C02" pitchFamily="8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华文楷体" panose="02010600040101010101" pitchFamily="2" charset="-122"/>
      <p:regular r:id="rId41"/>
    </p:embeddedFont>
    <p:embeddedFont>
      <p:font typeface="华文隶书" panose="02010800040101010101" pitchFamily="2" charset="-122"/>
      <p:regular r:id="rId42"/>
    </p:embeddedFont>
    <p:embeddedFont>
      <p:font typeface="楷体" panose="02010609060101010101" pitchFamily="49" charset="-122"/>
      <p:regular r:id="rId43"/>
    </p:embeddedFont>
    <p:embeddedFont>
      <p:font typeface="隶书" panose="02010509060101010101" pitchFamily="49" charset="-122"/>
      <p:regular r:id="rId44"/>
    </p:embeddedFont>
    <p:embeddedFont>
      <p:font typeface="宋体" panose="02010600030101010101" pitchFamily="2" charset="-122"/>
      <p:regular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597"/>
    <a:srgbClr val="2E4E7E"/>
    <a:srgbClr val="5B749A"/>
    <a:srgbClr val="138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6003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58501-1C78-4C0A-B403-9D888972D7D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093FE99-3057-4D4B-84C5-645D20BE412D}">
      <dgm:prSet phldrT="[文本]" custT="1"/>
      <dgm:spPr/>
      <dgm:t>
        <a:bodyPr/>
        <a:lstStyle/>
        <a:p>
          <a:r>
            <a:rPr lang="en-US" altLang="zh-CN" sz="1800" dirty="0"/>
            <a:t>Update(</a:t>
          </a:r>
          <a:r>
            <a:rPr lang="en-US" altLang="zh-CN" sz="1800" dirty="0" err="1"/>
            <a:t>k,v</a:t>
          </a:r>
          <a:r>
            <a:rPr lang="en-US" altLang="zh-CN" sz="1800" dirty="0"/>
            <a:t>)</a:t>
          </a:r>
          <a:endParaRPr lang="zh-CN" altLang="en-US" sz="1800" dirty="0"/>
        </a:p>
      </dgm:t>
    </dgm:pt>
    <dgm:pt modelId="{7BE019B5-AF94-456A-B624-3E1B19F54040}" type="parTrans" cxnId="{85C66104-2A18-4E5A-85A3-1F6195B6550E}">
      <dgm:prSet/>
      <dgm:spPr/>
      <dgm:t>
        <a:bodyPr/>
        <a:lstStyle/>
        <a:p>
          <a:endParaRPr lang="zh-CN" altLang="en-US"/>
        </a:p>
      </dgm:t>
    </dgm:pt>
    <dgm:pt modelId="{E045426E-E41B-40E9-85CB-735E21D66583}" type="sibTrans" cxnId="{85C66104-2A18-4E5A-85A3-1F6195B6550E}">
      <dgm:prSet/>
      <dgm:spPr/>
      <dgm:t>
        <a:bodyPr/>
        <a:lstStyle/>
        <a:p>
          <a:endParaRPr lang="zh-CN" altLang="en-US"/>
        </a:p>
      </dgm:t>
    </dgm:pt>
    <dgm:pt modelId="{1CE9BAA7-0021-4EBA-94F8-FE4B523269E5}">
      <dgm:prSet phldrT="[文本]" custT="1"/>
      <dgm:spPr/>
      <dgm:t>
        <a:bodyPr/>
        <a:lstStyle/>
        <a:p>
          <a:r>
            <a:rPr lang="en-US" altLang="zh-CN" sz="1800" dirty="0"/>
            <a:t>Get(k)</a:t>
          </a:r>
          <a:endParaRPr lang="zh-CN" altLang="en-US" sz="1800" dirty="0"/>
        </a:p>
      </dgm:t>
    </dgm:pt>
    <dgm:pt modelId="{056C9A17-04CC-4B29-9F1F-FB78B03D58EE}" type="parTrans" cxnId="{DD8AC5DE-2CCA-40D4-B0A4-DC6A826ABFC5}">
      <dgm:prSet/>
      <dgm:spPr/>
      <dgm:t>
        <a:bodyPr/>
        <a:lstStyle/>
        <a:p>
          <a:endParaRPr lang="zh-CN" altLang="en-US"/>
        </a:p>
      </dgm:t>
    </dgm:pt>
    <dgm:pt modelId="{D7B3DAB9-1073-4169-A3E2-BA0E696685FC}" type="sibTrans" cxnId="{DD8AC5DE-2CCA-40D4-B0A4-DC6A826ABFC5}">
      <dgm:prSet/>
      <dgm:spPr/>
      <dgm:t>
        <a:bodyPr/>
        <a:lstStyle/>
        <a:p>
          <a:endParaRPr lang="zh-CN" altLang="en-US"/>
        </a:p>
      </dgm:t>
    </dgm:pt>
    <dgm:pt modelId="{959BF276-BA57-4410-8D78-CA64B6408356}">
      <dgm:prSet phldrT="[文本]" custT="1"/>
      <dgm:spPr/>
      <dgm:t>
        <a:bodyPr/>
        <a:lstStyle/>
        <a:p>
          <a:r>
            <a:rPr lang="en-US" altLang="zh-CN" sz="1800" dirty="0"/>
            <a:t>Scan (k1,k2)</a:t>
          </a:r>
          <a:endParaRPr lang="zh-CN" altLang="en-US" sz="1800" dirty="0"/>
        </a:p>
      </dgm:t>
    </dgm:pt>
    <dgm:pt modelId="{6DD7395C-5546-48F3-9340-781EA78217A8}" type="parTrans" cxnId="{6817E964-16F7-43BB-B58C-46EA6CA9BDE1}">
      <dgm:prSet/>
      <dgm:spPr/>
      <dgm:t>
        <a:bodyPr/>
        <a:lstStyle/>
        <a:p>
          <a:endParaRPr lang="zh-CN" altLang="en-US"/>
        </a:p>
      </dgm:t>
    </dgm:pt>
    <dgm:pt modelId="{13F6CF4F-621D-4864-AB95-AD9D2AA979AE}" type="sibTrans" cxnId="{6817E964-16F7-43BB-B58C-46EA6CA9BDE1}">
      <dgm:prSet/>
      <dgm:spPr/>
      <dgm:t>
        <a:bodyPr/>
        <a:lstStyle/>
        <a:p>
          <a:endParaRPr lang="zh-CN" altLang="en-US"/>
        </a:p>
      </dgm:t>
    </dgm:pt>
    <dgm:pt modelId="{3EBC7D3F-89D8-4006-80F2-1AF381536966}" type="pres">
      <dgm:prSet presAssocID="{69658501-1C78-4C0A-B403-9D888972D7D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22474C6-6EBB-4417-A9E4-8E179CBC9F75}" type="pres">
      <dgm:prSet presAssocID="{69658501-1C78-4C0A-B403-9D888972D7D5}" presName="cycle" presStyleCnt="0"/>
      <dgm:spPr/>
    </dgm:pt>
    <dgm:pt modelId="{EECB45CC-7348-431C-B131-4752C3204A37}" type="pres">
      <dgm:prSet presAssocID="{69658501-1C78-4C0A-B403-9D888972D7D5}" presName="centerShape" presStyleCnt="0"/>
      <dgm:spPr/>
    </dgm:pt>
    <dgm:pt modelId="{5B0B91A5-2569-4176-AD45-F8AB908133A7}" type="pres">
      <dgm:prSet presAssocID="{69658501-1C78-4C0A-B403-9D888972D7D5}" presName="connSite" presStyleLbl="node1" presStyleIdx="0" presStyleCnt="4"/>
      <dgm:spPr/>
    </dgm:pt>
    <dgm:pt modelId="{9E7A7DFA-BE16-44E2-AD78-2A9C33B0D80C}" type="pres">
      <dgm:prSet presAssocID="{69658501-1C78-4C0A-B403-9D888972D7D5}" presName="visible" presStyleLbl="node1" presStyleIdx="0" presStyleCnt="4" custLinFactNeighborX="1676" custLinFactNeighborY="-98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1E426C66-3538-445E-8B4D-76FBC088F53F}" type="pres">
      <dgm:prSet presAssocID="{7BE019B5-AF94-456A-B624-3E1B19F54040}" presName="Name25" presStyleLbl="parChTrans1D1" presStyleIdx="0" presStyleCnt="3"/>
      <dgm:spPr/>
    </dgm:pt>
    <dgm:pt modelId="{77A60331-F9E6-4FDA-92B9-3EB663060657}" type="pres">
      <dgm:prSet presAssocID="{3093FE99-3057-4D4B-84C5-645D20BE412D}" presName="node" presStyleCnt="0"/>
      <dgm:spPr/>
    </dgm:pt>
    <dgm:pt modelId="{AEE16C5A-5F6D-4604-82AD-9DBABA7ED00C}" type="pres">
      <dgm:prSet presAssocID="{3093FE99-3057-4D4B-84C5-645D20BE412D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741F863-1C0F-41D0-9170-30D8CF199F3D}" type="pres">
      <dgm:prSet presAssocID="{3093FE99-3057-4D4B-84C5-645D20BE412D}" presName="childNode" presStyleLbl="revTx" presStyleIdx="0" presStyleCnt="0">
        <dgm:presLayoutVars>
          <dgm:bulletEnabled val="1"/>
        </dgm:presLayoutVars>
      </dgm:prSet>
      <dgm:spPr/>
    </dgm:pt>
    <dgm:pt modelId="{A14CCE54-E7FB-4270-845D-938B6E80C7B2}" type="pres">
      <dgm:prSet presAssocID="{056C9A17-04CC-4B29-9F1F-FB78B03D58EE}" presName="Name25" presStyleLbl="parChTrans1D1" presStyleIdx="1" presStyleCnt="3"/>
      <dgm:spPr/>
    </dgm:pt>
    <dgm:pt modelId="{AE855D98-6BA9-4B41-9684-CE37E022E740}" type="pres">
      <dgm:prSet presAssocID="{1CE9BAA7-0021-4EBA-94F8-FE4B523269E5}" presName="node" presStyleCnt="0"/>
      <dgm:spPr/>
    </dgm:pt>
    <dgm:pt modelId="{936097CE-6C6A-4636-AA69-EB04D2993B66}" type="pres">
      <dgm:prSet presAssocID="{1CE9BAA7-0021-4EBA-94F8-FE4B523269E5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3A80344C-AD13-4DCF-A25D-DD9C554598AD}" type="pres">
      <dgm:prSet presAssocID="{1CE9BAA7-0021-4EBA-94F8-FE4B523269E5}" presName="childNode" presStyleLbl="revTx" presStyleIdx="0" presStyleCnt="0">
        <dgm:presLayoutVars>
          <dgm:bulletEnabled val="1"/>
        </dgm:presLayoutVars>
      </dgm:prSet>
      <dgm:spPr/>
    </dgm:pt>
    <dgm:pt modelId="{65E1426C-6E58-4001-A3C6-0C845BFFF438}" type="pres">
      <dgm:prSet presAssocID="{6DD7395C-5546-48F3-9340-781EA78217A8}" presName="Name25" presStyleLbl="parChTrans1D1" presStyleIdx="2" presStyleCnt="3"/>
      <dgm:spPr/>
    </dgm:pt>
    <dgm:pt modelId="{FC09CA41-C972-4194-8AED-E1FD8FD9AB3B}" type="pres">
      <dgm:prSet presAssocID="{959BF276-BA57-4410-8D78-CA64B6408356}" presName="node" presStyleCnt="0"/>
      <dgm:spPr/>
    </dgm:pt>
    <dgm:pt modelId="{2B22B94A-A754-4F0B-9995-02D24CFC8031}" type="pres">
      <dgm:prSet presAssocID="{959BF276-BA57-4410-8D78-CA64B640835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4D5E0D7-0557-4DFC-87C9-88FE7CCAAF3E}" type="pres">
      <dgm:prSet presAssocID="{959BF276-BA57-4410-8D78-CA64B6408356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5C66104-2A18-4E5A-85A3-1F6195B6550E}" srcId="{69658501-1C78-4C0A-B403-9D888972D7D5}" destId="{3093FE99-3057-4D4B-84C5-645D20BE412D}" srcOrd="0" destOrd="0" parTransId="{7BE019B5-AF94-456A-B624-3E1B19F54040}" sibTransId="{E045426E-E41B-40E9-85CB-735E21D66583}"/>
    <dgm:cxn modelId="{D4773118-7DE7-49F0-939B-640630929962}" type="presOf" srcId="{7BE019B5-AF94-456A-B624-3E1B19F54040}" destId="{1E426C66-3538-445E-8B4D-76FBC088F53F}" srcOrd="0" destOrd="0" presId="urn:microsoft.com/office/officeart/2005/8/layout/radial2"/>
    <dgm:cxn modelId="{2BE4AC62-C4D5-4610-8714-6D69AE815FB9}" type="presOf" srcId="{3093FE99-3057-4D4B-84C5-645D20BE412D}" destId="{AEE16C5A-5F6D-4604-82AD-9DBABA7ED00C}" srcOrd="0" destOrd="0" presId="urn:microsoft.com/office/officeart/2005/8/layout/radial2"/>
    <dgm:cxn modelId="{6817E964-16F7-43BB-B58C-46EA6CA9BDE1}" srcId="{69658501-1C78-4C0A-B403-9D888972D7D5}" destId="{959BF276-BA57-4410-8D78-CA64B6408356}" srcOrd="2" destOrd="0" parTransId="{6DD7395C-5546-48F3-9340-781EA78217A8}" sibTransId="{13F6CF4F-621D-4864-AB95-AD9D2AA979AE}"/>
    <dgm:cxn modelId="{514C4B4D-1699-4224-AEDA-12642EBC9324}" type="presOf" srcId="{056C9A17-04CC-4B29-9F1F-FB78B03D58EE}" destId="{A14CCE54-E7FB-4270-845D-938B6E80C7B2}" srcOrd="0" destOrd="0" presId="urn:microsoft.com/office/officeart/2005/8/layout/radial2"/>
    <dgm:cxn modelId="{565C6291-7E77-4CB2-9C0B-73DFC129B87B}" type="presOf" srcId="{1CE9BAA7-0021-4EBA-94F8-FE4B523269E5}" destId="{936097CE-6C6A-4636-AA69-EB04D2993B66}" srcOrd="0" destOrd="0" presId="urn:microsoft.com/office/officeart/2005/8/layout/radial2"/>
    <dgm:cxn modelId="{A021B8AC-25B3-42A5-910B-A99D363E58A9}" type="presOf" srcId="{6DD7395C-5546-48F3-9340-781EA78217A8}" destId="{65E1426C-6E58-4001-A3C6-0C845BFFF438}" srcOrd="0" destOrd="0" presId="urn:microsoft.com/office/officeart/2005/8/layout/radial2"/>
    <dgm:cxn modelId="{671496C1-55A1-4EDE-8C21-86047AE2F035}" type="presOf" srcId="{69658501-1C78-4C0A-B403-9D888972D7D5}" destId="{3EBC7D3F-89D8-4006-80F2-1AF381536966}" srcOrd="0" destOrd="0" presId="urn:microsoft.com/office/officeart/2005/8/layout/radial2"/>
    <dgm:cxn modelId="{B8C0EDC6-DF38-4E28-9246-8118AF30DDF8}" type="presOf" srcId="{959BF276-BA57-4410-8D78-CA64B6408356}" destId="{2B22B94A-A754-4F0B-9995-02D24CFC8031}" srcOrd="0" destOrd="0" presId="urn:microsoft.com/office/officeart/2005/8/layout/radial2"/>
    <dgm:cxn modelId="{DD8AC5DE-2CCA-40D4-B0A4-DC6A826ABFC5}" srcId="{69658501-1C78-4C0A-B403-9D888972D7D5}" destId="{1CE9BAA7-0021-4EBA-94F8-FE4B523269E5}" srcOrd="1" destOrd="0" parTransId="{056C9A17-04CC-4B29-9F1F-FB78B03D58EE}" sibTransId="{D7B3DAB9-1073-4169-A3E2-BA0E696685FC}"/>
    <dgm:cxn modelId="{A8496A01-2331-41D0-A05E-FB032413B199}" type="presParOf" srcId="{3EBC7D3F-89D8-4006-80F2-1AF381536966}" destId="{D22474C6-6EBB-4417-A9E4-8E179CBC9F75}" srcOrd="0" destOrd="0" presId="urn:microsoft.com/office/officeart/2005/8/layout/radial2"/>
    <dgm:cxn modelId="{7A34A87D-FC47-45F6-BF64-03275C042F4D}" type="presParOf" srcId="{D22474C6-6EBB-4417-A9E4-8E179CBC9F75}" destId="{EECB45CC-7348-431C-B131-4752C3204A37}" srcOrd="0" destOrd="0" presId="urn:microsoft.com/office/officeart/2005/8/layout/radial2"/>
    <dgm:cxn modelId="{585CD4FD-5503-42AC-9349-6AB8CE3FF5F0}" type="presParOf" srcId="{EECB45CC-7348-431C-B131-4752C3204A37}" destId="{5B0B91A5-2569-4176-AD45-F8AB908133A7}" srcOrd="0" destOrd="0" presId="urn:microsoft.com/office/officeart/2005/8/layout/radial2"/>
    <dgm:cxn modelId="{3C24023A-614D-4282-B50D-D9B60B6674A5}" type="presParOf" srcId="{EECB45CC-7348-431C-B131-4752C3204A37}" destId="{9E7A7DFA-BE16-44E2-AD78-2A9C33B0D80C}" srcOrd="1" destOrd="0" presId="urn:microsoft.com/office/officeart/2005/8/layout/radial2"/>
    <dgm:cxn modelId="{AB013A3B-05F0-4DAE-A991-176FE1B9BF54}" type="presParOf" srcId="{D22474C6-6EBB-4417-A9E4-8E179CBC9F75}" destId="{1E426C66-3538-445E-8B4D-76FBC088F53F}" srcOrd="1" destOrd="0" presId="urn:microsoft.com/office/officeart/2005/8/layout/radial2"/>
    <dgm:cxn modelId="{4572FFF9-B9AA-40F6-AF13-0C142FD64763}" type="presParOf" srcId="{D22474C6-6EBB-4417-A9E4-8E179CBC9F75}" destId="{77A60331-F9E6-4FDA-92B9-3EB663060657}" srcOrd="2" destOrd="0" presId="urn:microsoft.com/office/officeart/2005/8/layout/radial2"/>
    <dgm:cxn modelId="{C55031DE-2F7F-4A3A-BF21-57AF805E84F2}" type="presParOf" srcId="{77A60331-F9E6-4FDA-92B9-3EB663060657}" destId="{AEE16C5A-5F6D-4604-82AD-9DBABA7ED00C}" srcOrd="0" destOrd="0" presId="urn:microsoft.com/office/officeart/2005/8/layout/radial2"/>
    <dgm:cxn modelId="{2AD5A90E-A5CA-451B-8B16-5938F7A52C92}" type="presParOf" srcId="{77A60331-F9E6-4FDA-92B9-3EB663060657}" destId="{4741F863-1C0F-41D0-9170-30D8CF199F3D}" srcOrd="1" destOrd="0" presId="urn:microsoft.com/office/officeart/2005/8/layout/radial2"/>
    <dgm:cxn modelId="{74D086A7-7F84-4CFD-B393-D19FABAB10B3}" type="presParOf" srcId="{D22474C6-6EBB-4417-A9E4-8E179CBC9F75}" destId="{A14CCE54-E7FB-4270-845D-938B6E80C7B2}" srcOrd="3" destOrd="0" presId="urn:microsoft.com/office/officeart/2005/8/layout/radial2"/>
    <dgm:cxn modelId="{AB7D2B68-7AB1-437D-A2A8-F918B9DFA90A}" type="presParOf" srcId="{D22474C6-6EBB-4417-A9E4-8E179CBC9F75}" destId="{AE855D98-6BA9-4B41-9684-CE37E022E740}" srcOrd="4" destOrd="0" presId="urn:microsoft.com/office/officeart/2005/8/layout/radial2"/>
    <dgm:cxn modelId="{FEB63DE0-D626-490E-9D6A-21C5317C54E7}" type="presParOf" srcId="{AE855D98-6BA9-4B41-9684-CE37E022E740}" destId="{936097CE-6C6A-4636-AA69-EB04D2993B66}" srcOrd="0" destOrd="0" presId="urn:microsoft.com/office/officeart/2005/8/layout/radial2"/>
    <dgm:cxn modelId="{240CADDF-637A-4397-840E-34FFC0925EA3}" type="presParOf" srcId="{AE855D98-6BA9-4B41-9684-CE37E022E740}" destId="{3A80344C-AD13-4DCF-A25D-DD9C554598AD}" srcOrd="1" destOrd="0" presId="urn:microsoft.com/office/officeart/2005/8/layout/radial2"/>
    <dgm:cxn modelId="{94165915-47B8-43E7-B299-F4A90CC9F008}" type="presParOf" srcId="{D22474C6-6EBB-4417-A9E4-8E179CBC9F75}" destId="{65E1426C-6E58-4001-A3C6-0C845BFFF438}" srcOrd="5" destOrd="0" presId="urn:microsoft.com/office/officeart/2005/8/layout/radial2"/>
    <dgm:cxn modelId="{704A09FE-69FF-4496-AB90-CCD743DEE0A8}" type="presParOf" srcId="{D22474C6-6EBB-4417-A9E4-8E179CBC9F75}" destId="{FC09CA41-C972-4194-8AED-E1FD8FD9AB3B}" srcOrd="6" destOrd="0" presId="urn:microsoft.com/office/officeart/2005/8/layout/radial2"/>
    <dgm:cxn modelId="{A9DC2EF7-6C02-42DE-BC83-A54EDF29B883}" type="presParOf" srcId="{FC09CA41-C972-4194-8AED-E1FD8FD9AB3B}" destId="{2B22B94A-A754-4F0B-9995-02D24CFC8031}" srcOrd="0" destOrd="0" presId="urn:microsoft.com/office/officeart/2005/8/layout/radial2"/>
    <dgm:cxn modelId="{4BFAD9BE-86C4-424E-A6A0-3A0B06B32D94}" type="presParOf" srcId="{FC09CA41-C972-4194-8AED-E1FD8FD9AB3B}" destId="{44D5E0D7-0557-4DFC-87C9-88FE7CCAAF3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47544-C5C3-4F08-9306-793B36EC76D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5431E2-E366-42E9-9168-09F3C1ED2F31}">
      <dgm:prSet phldrT="[文本]"/>
      <dgm:spPr/>
      <dgm:t>
        <a:bodyPr/>
        <a:lstStyle/>
        <a:p>
          <a:r>
            <a:rPr lang="zh-CN" altLang="en-US" dirty="0"/>
            <a:t>多线程并行更新步数</a:t>
          </a:r>
        </a:p>
      </dgm:t>
    </dgm:pt>
    <dgm:pt modelId="{F9AC5487-A8B5-4256-A7AD-89209B2CFF4D}" type="parTrans" cxnId="{38BB13AF-D24F-4B0E-BC46-DBEA1E94ABFF}">
      <dgm:prSet/>
      <dgm:spPr/>
      <dgm:t>
        <a:bodyPr/>
        <a:lstStyle/>
        <a:p>
          <a:endParaRPr lang="zh-CN" altLang="en-US"/>
        </a:p>
      </dgm:t>
    </dgm:pt>
    <dgm:pt modelId="{7D3CF3A5-71D4-4718-B647-0E97D3F3AF09}" type="sibTrans" cxnId="{38BB13AF-D24F-4B0E-BC46-DBEA1E94ABFF}">
      <dgm:prSet/>
      <dgm:spPr/>
      <dgm:t>
        <a:bodyPr/>
        <a:lstStyle/>
        <a:p>
          <a:endParaRPr lang="zh-CN" altLang="en-US"/>
        </a:p>
      </dgm:t>
    </dgm:pt>
    <dgm:pt modelId="{2B40B098-1784-4F67-9B71-B2E6385973C0}">
      <dgm:prSet phldrT="[文本]"/>
      <dgm:spPr/>
      <dgm:t>
        <a:bodyPr/>
        <a:lstStyle/>
        <a:p>
          <a:r>
            <a:rPr lang="zh-CN" altLang="en-US" dirty="0"/>
            <a:t>避免无用的顶点访问</a:t>
          </a:r>
        </a:p>
      </dgm:t>
    </dgm:pt>
    <dgm:pt modelId="{C13D89B3-39C8-48AB-BD6D-9074DE2EBE25}" type="parTrans" cxnId="{696808A3-0425-4A72-AAF6-638DA9002A42}">
      <dgm:prSet/>
      <dgm:spPr/>
      <dgm:t>
        <a:bodyPr/>
        <a:lstStyle/>
        <a:p>
          <a:endParaRPr lang="zh-CN" altLang="en-US"/>
        </a:p>
      </dgm:t>
    </dgm:pt>
    <dgm:pt modelId="{22046688-3F3A-4691-9D1D-39841ED2A040}" type="sibTrans" cxnId="{696808A3-0425-4A72-AAF6-638DA9002A42}">
      <dgm:prSet/>
      <dgm:spPr/>
      <dgm:t>
        <a:bodyPr/>
        <a:lstStyle/>
        <a:p>
          <a:endParaRPr lang="zh-CN" altLang="en-US"/>
        </a:p>
      </dgm:t>
    </dgm:pt>
    <dgm:pt modelId="{4DEBA9F7-D809-413D-B331-6DB942DA50AD}">
      <dgm:prSet phldrT="[文本]"/>
      <dgm:spPr/>
      <dgm:t>
        <a:bodyPr/>
        <a:lstStyle/>
        <a:p>
          <a:r>
            <a:rPr lang="zh-CN" altLang="en-US" dirty="0"/>
            <a:t>消除局部流浪器问题</a:t>
          </a:r>
        </a:p>
      </dgm:t>
    </dgm:pt>
    <dgm:pt modelId="{7464B56A-5FE9-4E52-B12C-A79BC168C758}" type="parTrans" cxnId="{40F632E4-05B0-408E-9126-1288B6E1E7F7}">
      <dgm:prSet/>
      <dgm:spPr/>
      <dgm:t>
        <a:bodyPr/>
        <a:lstStyle/>
        <a:p>
          <a:endParaRPr lang="zh-CN" altLang="en-US"/>
        </a:p>
      </dgm:t>
    </dgm:pt>
    <dgm:pt modelId="{A3C43006-8184-4565-89DA-4C9DDA8C55A2}" type="sibTrans" cxnId="{40F632E4-05B0-408E-9126-1288B6E1E7F7}">
      <dgm:prSet/>
      <dgm:spPr/>
      <dgm:t>
        <a:bodyPr/>
        <a:lstStyle/>
        <a:p>
          <a:endParaRPr lang="zh-CN" altLang="en-US"/>
        </a:p>
      </dgm:t>
    </dgm:pt>
    <dgm:pt modelId="{95FFE80E-3A92-461C-A1F2-70B6855176FD}" type="pres">
      <dgm:prSet presAssocID="{5E347544-C5C3-4F08-9306-793B36EC76D5}" presName="linear" presStyleCnt="0">
        <dgm:presLayoutVars>
          <dgm:dir/>
          <dgm:animLvl val="lvl"/>
          <dgm:resizeHandles val="exact"/>
        </dgm:presLayoutVars>
      </dgm:prSet>
      <dgm:spPr/>
    </dgm:pt>
    <dgm:pt modelId="{9F1AFB85-54EF-42AC-9052-45D059420BDE}" type="pres">
      <dgm:prSet presAssocID="{945431E2-E366-42E9-9168-09F3C1ED2F31}" presName="parentLin" presStyleCnt="0"/>
      <dgm:spPr/>
    </dgm:pt>
    <dgm:pt modelId="{D8445356-C3A0-4CA4-A005-25218A679A39}" type="pres">
      <dgm:prSet presAssocID="{945431E2-E366-42E9-9168-09F3C1ED2F31}" presName="parentLeftMargin" presStyleLbl="node1" presStyleIdx="0" presStyleCnt="3"/>
      <dgm:spPr/>
    </dgm:pt>
    <dgm:pt modelId="{5F0A20AE-9122-4B07-9F01-061FAE5620B3}" type="pres">
      <dgm:prSet presAssocID="{945431E2-E366-42E9-9168-09F3C1ED2F3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7764A0F-D4DE-494F-AEDD-C81A11A8D59B}" type="pres">
      <dgm:prSet presAssocID="{945431E2-E366-42E9-9168-09F3C1ED2F31}" presName="negativeSpace" presStyleCnt="0"/>
      <dgm:spPr/>
    </dgm:pt>
    <dgm:pt modelId="{E3707954-E54C-41C1-87B9-597B45DFF721}" type="pres">
      <dgm:prSet presAssocID="{945431E2-E366-42E9-9168-09F3C1ED2F31}" presName="childText" presStyleLbl="conFgAcc1" presStyleIdx="0" presStyleCnt="3">
        <dgm:presLayoutVars>
          <dgm:bulletEnabled val="1"/>
        </dgm:presLayoutVars>
      </dgm:prSet>
      <dgm:spPr/>
    </dgm:pt>
    <dgm:pt modelId="{D2D38DC1-1CA9-4C85-BA28-08B067517416}" type="pres">
      <dgm:prSet presAssocID="{7D3CF3A5-71D4-4718-B647-0E97D3F3AF09}" presName="spaceBetweenRectangles" presStyleCnt="0"/>
      <dgm:spPr/>
    </dgm:pt>
    <dgm:pt modelId="{26B8E8B3-AC36-4EF5-880D-3A7E5231EE5F}" type="pres">
      <dgm:prSet presAssocID="{2B40B098-1784-4F67-9B71-B2E6385973C0}" presName="parentLin" presStyleCnt="0"/>
      <dgm:spPr/>
    </dgm:pt>
    <dgm:pt modelId="{B0ECCE5F-A641-40E1-84D2-BAFE6C09D8D3}" type="pres">
      <dgm:prSet presAssocID="{2B40B098-1784-4F67-9B71-B2E6385973C0}" presName="parentLeftMargin" presStyleLbl="node1" presStyleIdx="0" presStyleCnt="3"/>
      <dgm:spPr/>
    </dgm:pt>
    <dgm:pt modelId="{B4B1B7EB-A6CA-4BFD-AE1C-01518D02DE6C}" type="pres">
      <dgm:prSet presAssocID="{2B40B098-1784-4F67-9B71-B2E6385973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947F94-68B7-4ECC-894E-60D998C2BA66}" type="pres">
      <dgm:prSet presAssocID="{2B40B098-1784-4F67-9B71-B2E6385973C0}" presName="negativeSpace" presStyleCnt="0"/>
      <dgm:spPr/>
    </dgm:pt>
    <dgm:pt modelId="{CDB4305E-1683-4143-A524-42813907F235}" type="pres">
      <dgm:prSet presAssocID="{2B40B098-1784-4F67-9B71-B2E6385973C0}" presName="childText" presStyleLbl="conFgAcc1" presStyleIdx="1" presStyleCnt="3">
        <dgm:presLayoutVars>
          <dgm:bulletEnabled val="1"/>
        </dgm:presLayoutVars>
      </dgm:prSet>
      <dgm:spPr/>
    </dgm:pt>
    <dgm:pt modelId="{AE88303F-3F52-4221-A62F-9E53737C668C}" type="pres">
      <dgm:prSet presAssocID="{22046688-3F3A-4691-9D1D-39841ED2A040}" presName="spaceBetweenRectangles" presStyleCnt="0"/>
      <dgm:spPr/>
    </dgm:pt>
    <dgm:pt modelId="{E5C86C8C-1FD3-4288-A1AF-AB448A5A8121}" type="pres">
      <dgm:prSet presAssocID="{4DEBA9F7-D809-413D-B331-6DB942DA50AD}" presName="parentLin" presStyleCnt="0"/>
      <dgm:spPr/>
    </dgm:pt>
    <dgm:pt modelId="{8CEC95A1-8C62-48B0-9CA5-6234BB766926}" type="pres">
      <dgm:prSet presAssocID="{4DEBA9F7-D809-413D-B331-6DB942DA50AD}" presName="parentLeftMargin" presStyleLbl="node1" presStyleIdx="1" presStyleCnt="3"/>
      <dgm:spPr/>
    </dgm:pt>
    <dgm:pt modelId="{BEDB1014-7AF6-4E4B-A4C9-9E43C02CBB10}" type="pres">
      <dgm:prSet presAssocID="{4DEBA9F7-D809-413D-B331-6DB942DA50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FF2CA4-5C55-4F07-A47D-8276D556479D}" type="pres">
      <dgm:prSet presAssocID="{4DEBA9F7-D809-413D-B331-6DB942DA50AD}" presName="negativeSpace" presStyleCnt="0"/>
      <dgm:spPr/>
    </dgm:pt>
    <dgm:pt modelId="{29763D30-E6A5-4BA1-B753-E055C771AE45}" type="pres">
      <dgm:prSet presAssocID="{4DEBA9F7-D809-413D-B331-6DB942DA50AD}" presName="childText" presStyleLbl="conFgAcc1" presStyleIdx="2" presStyleCnt="3" custLinFactNeighborX="-1204" custLinFactNeighborY="40651">
        <dgm:presLayoutVars>
          <dgm:bulletEnabled val="1"/>
        </dgm:presLayoutVars>
      </dgm:prSet>
      <dgm:spPr/>
    </dgm:pt>
  </dgm:ptLst>
  <dgm:cxnLst>
    <dgm:cxn modelId="{0EEE940C-5F23-4FBB-AB3E-4F3A9E427BAF}" type="presOf" srcId="{4DEBA9F7-D809-413D-B331-6DB942DA50AD}" destId="{8CEC95A1-8C62-48B0-9CA5-6234BB766926}" srcOrd="0" destOrd="0" presId="urn:microsoft.com/office/officeart/2005/8/layout/list1"/>
    <dgm:cxn modelId="{14B19D23-07D9-4A1E-A440-09A32395D9C4}" type="presOf" srcId="{5E347544-C5C3-4F08-9306-793B36EC76D5}" destId="{95FFE80E-3A92-461C-A1F2-70B6855176FD}" srcOrd="0" destOrd="0" presId="urn:microsoft.com/office/officeart/2005/8/layout/list1"/>
    <dgm:cxn modelId="{D2546231-6AA1-471B-B0C5-7E9565198BDB}" type="presOf" srcId="{2B40B098-1784-4F67-9B71-B2E6385973C0}" destId="{B0ECCE5F-A641-40E1-84D2-BAFE6C09D8D3}" srcOrd="0" destOrd="0" presId="urn:microsoft.com/office/officeart/2005/8/layout/list1"/>
    <dgm:cxn modelId="{E80BC25E-FE1D-45EF-8DCC-21C5DDF15100}" type="presOf" srcId="{945431E2-E366-42E9-9168-09F3C1ED2F31}" destId="{D8445356-C3A0-4CA4-A005-25218A679A39}" srcOrd="0" destOrd="0" presId="urn:microsoft.com/office/officeart/2005/8/layout/list1"/>
    <dgm:cxn modelId="{4111128F-1CAF-4318-97B5-4768E432F640}" type="presOf" srcId="{4DEBA9F7-D809-413D-B331-6DB942DA50AD}" destId="{BEDB1014-7AF6-4E4B-A4C9-9E43C02CBB10}" srcOrd="1" destOrd="0" presId="urn:microsoft.com/office/officeart/2005/8/layout/list1"/>
    <dgm:cxn modelId="{696808A3-0425-4A72-AAF6-638DA9002A42}" srcId="{5E347544-C5C3-4F08-9306-793B36EC76D5}" destId="{2B40B098-1784-4F67-9B71-B2E6385973C0}" srcOrd="1" destOrd="0" parTransId="{C13D89B3-39C8-48AB-BD6D-9074DE2EBE25}" sibTransId="{22046688-3F3A-4691-9D1D-39841ED2A040}"/>
    <dgm:cxn modelId="{4654FBAB-5B76-4FE9-A49C-056E5C7F17B3}" type="presOf" srcId="{2B40B098-1784-4F67-9B71-B2E6385973C0}" destId="{B4B1B7EB-A6CA-4BFD-AE1C-01518D02DE6C}" srcOrd="1" destOrd="0" presId="urn:microsoft.com/office/officeart/2005/8/layout/list1"/>
    <dgm:cxn modelId="{38BB13AF-D24F-4B0E-BC46-DBEA1E94ABFF}" srcId="{5E347544-C5C3-4F08-9306-793B36EC76D5}" destId="{945431E2-E366-42E9-9168-09F3C1ED2F31}" srcOrd="0" destOrd="0" parTransId="{F9AC5487-A8B5-4256-A7AD-89209B2CFF4D}" sibTransId="{7D3CF3A5-71D4-4718-B647-0E97D3F3AF09}"/>
    <dgm:cxn modelId="{57EACFB5-B837-4F69-905C-AA423CBCE247}" type="presOf" srcId="{945431E2-E366-42E9-9168-09F3C1ED2F31}" destId="{5F0A20AE-9122-4B07-9F01-061FAE5620B3}" srcOrd="1" destOrd="0" presId="urn:microsoft.com/office/officeart/2005/8/layout/list1"/>
    <dgm:cxn modelId="{40F632E4-05B0-408E-9126-1288B6E1E7F7}" srcId="{5E347544-C5C3-4F08-9306-793B36EC76D5}" destId="{4DEBA9F7-D809-413D-B331-6DB942DA50AD}" srcOrd="2" destOrd="0" parTransId="{7464B56A-5FE9-4E52-B12C-A79BC168C758}" sibTransId="{A3C43006-8184-4565-89DA-4C9DDA8C55A2}"/>
    <dgm:cxn modelId="{1247E3B3-D291-4244-9CC5-E5860F8EA865}" type="presParOf" srcId="{95FFE80E-3A92-461C-A1F2-70B6855176FD}" destId="{9F1AFB85-54EF-42AC-9052-45D059420BDE}" srcOrd="0" destOrd="0" presId="urn:microsoft.com/office/officeart/2005/8/layout/list1"/>
    <dgm:cxn modelId="{1B75462F-7601-4027-8C62-2B2BD883E342}" type="presParOf" srcId="{9F1AFB85-54EF-42AC-9052-45D059420BDE}" destId="{D8445356-C3A0-4CA4-A005-25218A679A39}" srcOrd="0" destOrd="0" presId="urn:microsoft.com/office/officeart/2005/8/layout/list1"/>
    <dgm:cxn modelId="{819CAA2E-42F0-4EA0-B80C-7B1C6ABAB565}" type="presParOf" srcId="{9F1AFB85-54EF-42AC-9052-45D059420BDE}" destId="{5F0A20AE-9122-4B07-9F01-061FAE5620B3}" srcOrd="1" destOrd="0" presId="urn:microsoft.com/office/officeart/2005/8/layout/list1"/>
    <dgm:cxn modelId="{43BBC9C6-B839-431B-9212-3112C1D22D2A}" type="presParOf" srcId="{95FFE80E-3A92-461C-A1F2-70B6855176FD}" destId="{B7764A0F-D4DE-494F-AEDD-C81A11A8D59B}" srcOrd="1" destOrd="0" presId="urn:microsoft.com/office/officeart/2005/8/layout/list1"/>
    <dgm:cxn modelId="{10AD802F-1197-44B9-9300-D6DB9E7C1790}" type="presParOf" srcId="{95FFE80E-3A92-461C-A1F2-70B6855176FD}" destId="{E3707954-E54C-41C1-87B9-597B45DFF721}" srcOrd="2" destOrd="0" presId="urn:microsoft.com/office/officeart/2005/8/layout/list1"/>
    <dgm:cxn modelId="{41F5F143-C5EB-4B58-9B56-4E748EB1229D}" type="presParOf" srcId="{95FFE80E-3A92-461C-A1F2-70B6855176FD}" destId="{D2D38DC1-1CA9-4C85-BA28-08B067517416}" srcOrd="3" destOrd="0" presId="urn:microsoft.com/office/officeart/2005/8/layout/list1"/>
    <dgm:cxn modelId="{67854095-037D-4FA5-B7A4-D5D15D70CCA3}" type="presParOf" srcId="{95FFE80E-3A92-461C-A1F2-70B6855176FD}" destId="{26B8E8B3-AC36-4EF5-880D-3A7E5231EE5F}" srcOrd="4" destOrd="0" presId="urn:microsoft.com/office/officeart/2005/8/layout/list1"/>
    <dgm:cxn modelId="{DA4B365D-19B8-4D93-B909-F8F511C506E3}" type="presParOf" srcId="{26B8E8B3-AC36-4EF5-880D-3A7E5231EE5F}" destId="{B0ECCE5F-A641-40E1-84D2-BAFE6C09D8D3}" srcOrd="0" destOrd="0" presId="urn:microsoft.com/office/officeart/2005/8/layout/list1"/>
    <dgm:cxn modelId="{28B8BA60-410C-43C5-80A8-F9B9E9534E17}" type="presParOf" srcId="{26B8E8B3-AC36-4EF5-880D-3A7E5231EE5F}" destId="{B4B1B7EB-A6CA-4BFD-AE1C-01518D02DE6C}" srcOrd="1" destOrd="0" presId="urn:microsoft.com/office/officeart/2005/8/layout/list1"/>
    <dgm:cxn modelId="{FC403F55-9F5D-42B8-B890-22AE95DB932A}" type="presParOf" srcId="{95FFE80E-3A92-461C-A1F2-70B6855176FD}" destId="{9D947F94-68B7-4ECC-894E-60D998C2BA66}" srcOrd="5" destOrd="0" presId="urn:microsoft.com/office/officeart/2005/8/layout/list1"/>
    <dgm:cxn modelId="{5A79B17E-B460-4441-937E-792BEDA35EF4}" type="presParOf" srcId="{95FFE80E-3A92-461C-A1F2-70B6855176FD}" destId="{CDB4305E-1683-4143-A524-42813907F235}" srcOrd="6" destOrd="0" presId="urn:microsoft.com/office/officeart/2005/8/layout/list1"/>
    <dgm:cxn modelId="{7F7A79EA-07DA-4B16-B73A-D4D69A95FF10}" type="presParOf" srcId="{95FFE80E-3A92-461C-A1F2-70B6855176FD}" destId="{AE88303F-3F52-4221-A62F-9E53737C668C}" srcOrd="7" destOrd="0" presId="urn:microsoft.com/office/officeart/2005/8/layout/list1"/>
    <dgm:cxn modelId="{F4EBD615-0256-421E-9F52-F7D8EAB48557}" type="presParOf" srcId="{95FFE80E-3A92-461C-A1F2-70B6855176FD}" destId="{E5C86C8C-1FD3-4288-A1AF-AB448A5A8121}" srcOrd="8" destOrd="0" presId="urn:microsoft.com/office/officeart/2005/8/layout/list1"/>
    <dgm:cxn modelId="{D2A13883-BBD3-4A0A-95CB-8A780668CDF2}" type="presParOf" srcId="{E5C86C8C-1FD3-4288-A1AF-AB448A5A8121}" destId="{8CEC95A1-8C62-48B0-9CA5-6234BB766926}" srcOrd="0" destOrd="0" presId="urn:microsoft.com/office/officeart/2005/8/layout/list1"/>
    <dgm:cxn modelId="{A7B4B3C2-35DE-4634-B536-564B105D2C70}" type="presParOf" srcId="{E5C86C8C-1FD3-4288-A1AF-AB448A5A8121}" destId="{BEDB1014-7AF6-4E4B-A4C9-9E43C02CBB10}" srcOrd="1" destOrd="0" presId="urn:microsoft.com/office/officeart/2005/8/layout/list1"/>
    <dgm:cxn modelId="{2E45774B-648A-4437-B461-1C176156F729}" type="presParOf" srcId="{95FFE80E-3A92-461C-A1F2-70B6855176FD}" destId="{53FF2CA4-5C55-4F07-A47D-8276D556479D}" srcOrd="9" destOrd="0" presId="urn:microsoft.com/office/officeart/2005/8/layout/list1"/>
    <dgm:cxn modelId="{A4B5C172-0DAB-4D0A-A873-0CDF36B63C0E}" type="presParOf" srcId="{95FFE80E-3A92-461C-A1F2-70B6855176FD}" destId="{29763D30-E6A5-4BA1-B753-E055C771AE4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426C-6E58-4001-A3C6-0C845BFFF438}">
      <dsp:nvSpPr>
        <dsp:cNvPr id="0" name=""/>
        <dsp:cNvSpPr/>
      </dsp:nvSpPr>
      <dsp:spPr>
        <a:xfrm rot="2563737">
          <a:off x="2570701" y="2485003"/>
          <a:ext cx="533702" cy="43330"/>
        </a:xfrm>
        <a:custGeom>
          <a:avLst/>
          <a:gdLst/>
          <a:ahLst/>
          <a:cxnLst/>
          <a:rect l="0" t="0" r="0" b="0"/>
          <a:pathLst>
            <a:path>
              <a:moveTo>
                <a:pt x="0" y="21665"/>
              </a:moveTo>
              <a:lnTo>
                <a:pt x="533702" y="21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CCE54-E7FB-4270-845D-938B6E80C7B2}">
      <dsp:nvSpPr>
        <dsp:cNvPr id="0" name=""/>
        <dsp:cNvSpPr/>
      </dsp:nvSpPr>
      <dsp:spPr>
        <a:xfrm>
          <a:off x="2641531" y="1752256"/>
          <a:ext cx="594092" cy="43330"/>
        </a:xfrm>
        <a:custGeom>
          <a:avLst/>
          <a:gdLst/>
          <a:ahLst/>
          <a:cxnLst/>
          <a:rect l="0" t="0" r="0" b="0"/>
          <a:pathLst>
            <a:path>
              <a:moveTo>
                <a:pt x="0" y="21665"/>
              </a:moveTo>
              <a:lnTo>
                <a:pt x="594092" y="21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26C66-3538-445E-8B4D-76FBC088F53F}">
      <dsp:nvSpPr>
        <dsp:cNvPr id="0" name=""/>
        <dsp:cNvSpPr/>
      </dsp:nvSpPr>
      <dsp:spPr>
        <a:xfrm rot="19036263">
          <a:off x="2570701" y="1019509"/>
          <a:ext cx="533702" cy="43330"/>
        </a:xfrm>
        <a:custGeom>
          <a:avLst/>
          <a:gdLst/>
          <a:ahLst/>
          <a:cxnLst/>
          <a:rect l="0" t="0" r="0" b="0"/>
          <a:pathLst>
            <a:path>
              <a:moveTo>
                <a:pt x="0" y="21665"/>
              </a:moveTo>
              <a:lnTo>
                <a:pt x="533702" y="21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A7DFA-BE16-44E2-AD78-2A9C33B0D80C}">
      <dsp:nvSpPr>
        <dsp:cNvPr id="0" name=""/>
        <dsp:cNvSpPr/>
      </dsp:nvSpPr>
      <dsp:spPr>
        <a:xfrm>
          <a:off x="1219680" y="752036"/>
          <a:ext cx="1706412" cy="17064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16C5A-5F6D-4604-82AD-9DBABA7ED00C}">
      <dsp:nvSpPr>
        <dsp:cNvPr id="0" name=""/>
        <dsp:cNvSpPr/>
      </dsp:nvSpPr>
      <dsp:spPr>
        <a:xfrm>
          <a:off x="2897694" y="827"/>
          <a:ext cx="1023847" cy="1023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Update(</a:t>
          </a:r>
          <a:r>
            <a:rPr lang="en-US" altLang="zh-CN" sz="1800" kern="1200" dirty="0" err="1"/>
            <a:t>k,v</a:t>
          </a:r>
          <a:r>
            <a:rPr lang="en-US" altLang="zh-CN" sz="1800" kern="1200" dirty="0"/>
            <a:t>)</a:t>
          </a:r>
          <a:endParaRPr lang="zh-CN" altLang="en-US" sz="1800" kern="1200" dirty="0"/>
        </a:p>
      </dsp:txBody>
      <dsp:txXfrm>
        <a:off x="3047633" y="150766"/>
        <a:ext cx="723969" cy="723969"/>
      </dsp:txXfrm>
    </dsp:sp>
    <dsp:sp modelId="{936097CE-6C6A-4636-AA69-EB04D2993B66}">
      <dsp:nvSpPr>
        <dsp:cNvPr id="0" name=""/>
        <dsp:cNvSpPr/>
      </dsp:nvSpPr>
      <dsp:spPr>
        <a:xfrm>
          <a:off x="3235624" y="1261997"/>
          <a:ext cx="1023847" cy="1023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Get(k)</a:t>
          </a:r>
          <a:endParaRPr lang="zh-CN" altLang="en-US" sz="1800" kern="1200" dirty="0"/>
        </a:p>
      </dsp:txBody>
      <dsp:txXfrm>
        <a:off x="3385563" y="1411936"/>
        <a:ext cx="723969" cy="723969"/>
      </dsp:txXfrm>
    </dsp:sp>
    <dsp:sp modelId="{2B22B94A-A754-4F0B-9995-02D24CFC8031}">
      <dsp:nvSpPr>
        <dsp:cNvPr id="0" name=""/>
        <dsp:cNvSpPr/>
      </dsp:nvSpPr>
      <dsp:spPr>
        <a:xfrm>
          <a:off x="2897694" y="2523167"/>
          <a:ext cx="1023847" cy="1023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Scan (k1,k2)</a:t>
          </a:r>
          <a:endParaRPr lang="zh-CN" altLang="en-US" sz="1800" kern="1200" dirty="0"/>
        </a:p>
      </dsp:txBody>
      <dsp:txXfrm>
        <a:off x="3047633" y="2673106"/>
        <a:ext cx="723969" cy="723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07954-E54C-41C1-87B9-597B45DFF721}">
      <dsp:nvSpPr>
        <dsp:cNvPr id="0" name=""/>
        <dsp:cNvSpPr/>
      </dsp:nvSpPr>
      <dsp:spPr>
        <a:xfrm>
          <a:off x="0" y="184356"/>
          <a:ext cx="237394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A20AE-9122-4B07-9F01-061FAE5620B3}">
      <dsp:nvSpPr>
        <dsp:cNvPr id="0" name=""/>
        <dsp:cNvSpPr/>
      </dsp:nvSpPr>
      <dsp:spPr>
        <a:xfrm>
          <a:off x="118697" y="7236"/>
          <a:ext cx="1661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11" tIns="0" rIns="628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多线程并行更新步数</a:t>
          </a:r>
        </a:p>
      </dsp:txBody>
      <dsp:txXfrm>
        <a:off x="135990" y="24529"/>
        <a:ext cx="1627177" cy="319654"/>
      </dsp:txXfrm>
    </dsp:sp>
    <dsp:sp modelId="{CDB4305E-1683-4143-A524-42813907F235}">
      <dsp:nvSpPr>
        <dsp:cNvPr id="0" name=""/>
        <dsp:cNvSpPr/>
      </dsp:nvSpPr>
      <dsp:spPr>
        <a:xfrm>
          <a:off x="0" y="728676"/>
          <a:ext cx="237394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1B7EB-A6CA-4BFD-AE1C-01518D02DE6C}">
      <dsp:nvSpPr>
        <dsp:cNvPr id="0" name=""/>
        <dsp:cNvSpPr/>
      </dsp:nvSpPr>
      <dsp:spPr>
        <a:xfrm>
          <a:off x="118697" y="551556"/>
          <a:ext cx="1661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11" tIns="0" rIns="628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避免无用的顶点访问</a:t>
          </a:r>
        </a:p>
      </dsp:txBody>
      <dsp:txXfrm>
        <a:off x="135990" y="568849"/>
        <a:ext cx="1627177" cy="319654"/>
      </dsp:txXfrm>
    </dsp:sp>
    <dsp:sp modelId="{29763D30-E6A5-4BA1-B753-E055C771AE45}">
      <dsp:nvSpPr>
        <dsp:cNvPr id="0" name=""/>
        <dsp:cNvSpPr/>
      </dsp:nvSpPr>
      <dsp:spPr>
        <a:xfrm>
          <a:off x="0" y="1280232"/>
          <a:ext cx="237394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B1014-7AF6-4E4B-A4C9-9E43C02CBB10}">
      <dsp:nvSpPr>
        <dsp:cNvPr id="0" name=""/>
        <dsp:cNvSpPr/>
      </dsp:nvSpPr>
      <dsp:spPr>
        <a:xfrm>
          <a:off x="118697" y="1095876"/>
          <a:ext cx="1661763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11" tIns="0" rIns="62811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消除局部流浪器问题</a:t>
          </a:r>
        </a:p>
      </dsp:txBody>
      <dsp:txXfrm>
        <a:off x="135990" y="1113169"/>
        <a:ext cx="1627177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A4D39-BB29-4F42-88BE-AA67D223C7D4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1716E-E3EA-4FB2-8FE7-1D1EE970CC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35"/>
            <a:ext cx="12203853" cy="6858635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2" y="-177967"/>
            <a:ext cx="8488681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7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8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61" y="-177967"/>
            <a:ext cx="8488681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7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5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EB0CD-D87E-4C93-8F78-70F75BA8B0C1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5B9E9-4B6B-41A1-B760-BF21F4093C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2021/12/31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计算机学院logo-组合01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9492615" y="189865"/>
            <a:ext cx="2434590" cy="590550"/>
          </a:xfrm>
          <a:prstGeom prst="rect">
            <a:avLst/>
          </a:prstGeom>
        </p:spPr>
      </p:pic>
      <p:sp>
        <p:nvSpPr>
          <p:cNvPr id="4" name="TextBox 1210"/>
          <p:cNvSpPr/>
          <p:nvPr/>
        </p:nvSpPr>
        <p:spPr>
          <a:xfrm>
            <a:off x="1778320" y="4298152"/>
            <a:ext cx="8634730" cy="1938994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91440" tIns="45721" rIns="91440" bIns="45721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计算机科学与技术学院</a:t>
            </a:r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ctr">
              <a:lnSpc>
                <a:spcPct val="15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郑得华</a:t>
            </a:r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  <a:p>
            <a:pPr lvl="0" algn="ctr"/>
            <a:endParaRPr lang="en-US" altLang="zh-CN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ctr"/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年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月</a:t>
            </a:r>
            <a:r>
              <a:rPr lang="en-US" altLang="zh-CN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31</a:t>
            </a: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70557" y="1418132"/>
            <a:ext cx="11331575" cy="1308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GraphWalker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An I/O-Efficient and Resource-Friendly Graph Analytic System for Fast and Scalable Random Walks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09265-51B5-47C9-88F5-69F88B4CA7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34422"/>
          <a:stretch/>
        </p:blipFill>
        <p:spPr>
          <a:xfrm>
            <a:off x="7405068" y="155643"/>
            <a:ext cx="1827775" cy="658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主要设计思想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7CC22C7-F322-46E4-87E0-74D90BB9BFE1}"/>
              </a:ext>
            </a:extLst>
          </p:cNvPr>
          <p:cNvSpPr txBox="1"/>
          <p:nvPr/>
        </p:nvSpPr>
        <p:spPr>
          <a:xfrm>
            <a:off x="438175" y="3429000"/>
            <a:ext cx="112338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以左图中的示例图为例，假设我们要从节点0开始随机走三次，总共走四步。右图显示了使用状态感知模型加载图和遍历更新的过程。本例中只需要三个I/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，但是，对于基于迭代的模型，它可能需要12个I/ o，因为它使用了4次迭代，并在每次迭代中生成3个I/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B36316-A04E-4CEF-8645-CCFC35802F82}"/>
              </a:ext>
            </a:extLst>
          </p:cNvPr>
          <p:cNvSpPr txBox="1"/>
          <p:nvPr/>
        </p:nvSpPr>
        <p:spPr>
          <a:xfrm>
            <a:off x="473486" y="4614600"/>
            <a:ext cx="11009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Graph Walker 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不太同于按需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I/O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，按需I/O模型在每次迭代中动态调整图块布局，并在不包含任何遍历的情况下跳过这些块，但它仍然遵循基于迭代的方式。此外，即使一个块中只有一次遍历，它也必须将该块加载到内存中进行分析。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259486-D938-4042-BAB1-C3B500E1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4" y="918441"/>
            <a:ext cx="2225675" cy="21718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DFA765-A17D-4E7C-827D-80CC09FD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49" y="1034338"/>
            <a:ext cx="3609999" cy="19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4663614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73CAAB-E8F8-4127-85DB-2C527D7B0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204BC1B-7E66-4450-8209-A7F6E96927C5}"/>
              </a:ext>
            </a:extLst>
          </p:cNvPr>
          <p:cNvSpPr txBox="1"/>
          <p:nvPr/>
        </p:nvSpPr>
        <p:spPr>
          <a:xfrm>
            <a:off x="438176" y="120888"/>
            <a:ext cx="4801314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状态感知图加载（图数据的组织和分区）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A08547-4758-48FB-8D59-87C03E164A87}"/>
              </a:ext>
            </a:extLst>
          </p:cNvPr>
          <p:cNvSpPr txBox="1"/>
          <p:nvPr/>
        </p:nvSpPr>
        <p:spPr>
          <a:xfrm>
            <a:off x="438176" y="5100373"/>
            <a:ext cx="112338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这种组织方式降低了每个子图的存储成本，从而降低了加载图的时间成本。块的大小的选择之间存在一种平衡，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使用较小的块可以避免加载更多的数据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，这些数据并不需要更新随机漫步，而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使用较大的块可以在每个子图加载中更新更多的漫步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。此外，不同的分析任务需要不同的步行尺度，因此偏好不同的块大小。例如，在运行10亿次walk的情况下，默认的块大小是2 GB，通常小于一台商品机器的内存容量，因此很容易将一个图块保存在内存中。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2D034B-0024-452C-BBAA-379DDEE8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" y="1093531"/>
            <a:ext cx="3334752" cy="176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33504A-582C-44AB-BD07-A39A32E0616D}"/>
              </a:ext>
            </a:extLst>
          </p:cNvPr>
          <p:cNvSpPr txBox="1"/>
          <p:nvPr/>
        </p:nvSpPr>
        <p:spPr>
          <a:xfrm>
            <a:off x="4413199" y="1093531"/>
            <a:ext cx="67209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GraphWalker使用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CSR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格式管理图数据，该格式将顶点的外邻居顺序地存储在磁盘上的CSR文件中，并使用索引文件记录CSR文件中每个顶点的起始位置。GraphWalker根据顶点id将图划分为块。具体来说，我们根据它们id的升序顺序地添加顶点和和他们的外侧进入一个块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直到块中的数据量超过预定义的块大小，然后我们创建一个新的块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9DEA7-6634-4757-9061-21AD7BF13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012675"/>
            <a:ext cx="64008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>
            <a:off x="478790" y="631825"/>
            <a:ext cx="3978910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4288353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状态感知图加载（图加载和块缓存）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73CAAB-E8F8-4127-85DB-2C527D7B0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CA612F-BA32-425D-A22B-04A58E7CD63C}"/>
              </a:ext>
            </a:extLst>
          </p:cNvPr>
          <p:cNvSpPr txBox="1"/>
          <p:nvPr/>
        </p:nvSpPr>
        <p:spPr>
          <a:xfrm>
            <a:off x="361975" y="895909"/>
            <a:ext cx="11583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预处理阶段转换图形格式并划分图形块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运行随机遍历阶段，GraphWalker选择一个图块，并根据遍历的状态将其加载到内存中，特别是，它将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加载包含最多遍历的块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。为了减轻块大小的影响并提高缓存效率, GraphWalker还开发行走感知的缓存方案来在内存中保持多个块，支持块缓存。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D4BA74-8CF7-46EA-8ADA-6C40E8A6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2032726"/>
            <a:ext cx="4045585" cy="22666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F0B73AB-47A9-4F7C-950A-DED33E6597C8}"/>
              </a:ext>
            </a:extLst>
          </p:cNvPr>
          <p:cNvSpPr txBox="1"/>
          <p:nvPr/>
        </p:nvSpPr>
        <p:spPr>
          <a:xfrm>
            <a:off x="4876799" y="2278070"/>
            <a:ext cx="5457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走得越多的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block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在不久的将来更有可能再次被需要。我们首先根据状态感知模型选择一个候选块，为了加载这个块，我们检查它是否缓存在内存中。如果它已经在内存中，那么我们直接访问内存来执行分析。否则，我们将从磁盘加载它，并且如果缓存已满，还将取出内存中包含最少遍历的块。</a:t>
            </a:r>
          </a:p>
        </p:txBody>
      </p:sp>
      <p:grpSp>
        <p:nvGrpSpPr>
          <p:cNvPr id="14" name="组合 66">
            <a:extLst>
              <a:ext uri="{FF2B5EF4-FFF2-40B4-BE49-F238E27FC236}">
                <a16:creationId xmlns:a16="http://schemas.microsoft.com/office/drawing/2014/main" id="{AFE5FCD2-1892-473C-972C-B5CD80582A2E}"/>
              </a:ext>
            </a:extLst>
          </p:cNvPr>
          <p:cNvGrpSpPr>
            <a:grpSpLocks/>
          </p:cNvGrpSpPr>
          <p:nvPr/>
        </p:nvGrpSpPr>
        <p:grpSpPr bwMode="auto">
          <a:xfrm>
            <a:off x="778475" y="4414168"/>
            <a:ext cx="2906712" cy="85725"/>
            <a:chOff x="1379008" y="4593590"/>
            <a:chExt cx="2906925" cy="8559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0999C67-B6E3-4290-93CF-8DDA1C134CBC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C2F3F43-DC28-4595-996B-5BEAAD045815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672A51-F935-4264-BD65-14410DBBC3A9}"/>
              </a:ext>
            </a:extLst>
          </p:cNvPr>
          <p:cNvGrpSpPr/>
          <p:nvPr/>
        </p:nvGrpSpPr>
        <p:grpSpPr>
          <a:xfrm>
            <a:off x="862597" y="4625380"/>
            <a:ext cx="6576428" cy="1944679"/>
            <a:chOff x="6477000" y="1866900"/>
            <a:chExt cx="4178300" cy="3398667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B6528A8-3E82-46A5-91B9-C814F598E159}"/>
                </a:ext>
              </a:extLst>
            </p:cNvPr>
            <p:cNvGrpSpPr/>
            <p:nvPr/>
          </p:nvGrpSpPr>
          <p:grpSpPr>
            <a:xfrm>
              <a:off x="6477000" y="1866900"/>
              <a:ext cx="1524000" cy="2067083"/>
              <a:chOff x="6477000" y="850900"/>
              <a:chExt cx="1524000" cy="3759200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31097C3-9CBA-4940-9591-0DD1CA31A14C}"/>
                  </a:ext>
                </a:extLst>
              </p:cNvPr>
              <p:cNvCxnSpPr/>
              <p:nvPr/>
            </p:nvCxnSpPr>
            <p:spPr>
              <a:xfrm>
                <a:off x="6477000" y="850900"/>
                <a:ext cx="1524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0CBCDE7-2879-4E20-BF12-F7B9EE2A3605}"/>
                  </a:ext>
                </a:extLst>
              </p:cNvPr>
              <p:cNvCxnSpPr/>
              <p:nvPr/>
            </p:nvCxnSpPr>
            <p:spPr>
              <a:xfrm>
                <a:off x="6477000" y="850900"/>
                <a:ext cx="0" cy="375920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CCDB4BF-60E8-4EC1-A6AA-AC1852549E5C}"/>
                </a:ext>
              </a:extLst>
            </p:cNvPr>
            <p:cNvGrpSpPr/>
            <p:nvPr/>
          </p:nvGrpSpPr>
          <p:grpSpPr>
            <a:xfrm>
              <a:off x="9131300" y="3149600"/>
              <a:ext cx="1524000" cy="2115967"/>
              <a:chOff x="9131300" y="2222500"/>
              <a:chExt cx="1524000" cy="3759200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99C613F-1A38-4E0C-AFE4-FF4F64682ABA}"/>
                  </a:ext>
                </a:extLst>
              </p:cNvPr>
              <p:cNvCxnSpPr/>
              <p:nvPr/>
            </p:nvCxnSpPr>
            <p:spPr>
              <a:xfrm>
                <a:off x="9131300" y="5981700"/>
                <a:ext cx="1524000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4991558-E60D-41AC-ACFD-875735EA05C9}"/>
                  </a:ext>
                </a:extLst>
              </p:cNvPr>
              <p:cNvCxnSpPr/>
              <p:nvPr/>
            </p:nvCxnSpPr>
            <p:spPr>
              <a:xfrm>
                <a:off x="10655300" y="2222500"/>
                <a:ext cx="0" cy="375920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6FBDB9BD-9DF7-472F-8215-E7024FC810A9}"/>
              </a:ext>
            </a:extLst>
          </p:cNvPr>
          <p:cNvSpPr txBox="1"/>
          <p:nvPr/>
        </p:nvSpPr>
        <p:spPr>
          <a:xfrm>
            <a:off x="1046757" y="4752529"/>
            <a:ext cx="5643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不采用预取，因为状态感知模型不喜欢顺序访问图块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829380-BE58-48F5-8B74-3AB19A8B36D9}"/>
              </a:ext>
            </a:extLst>
          </p:cNvPr>
          <p:cNvSpPr txBox="1"/>
          <p:nvPr/>
        </p:nvSpPr>
        <p:spPr>
          <a:xfrm>
            <a:off x="1046756" y="5074967"/>
            <a:ext cx="61842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页面缓存以页面粒度管理内存中的数据，而我们以块粒度  管理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数据，以适应基于块的图形加载和计算。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62007F-5654-4A8F-BEFB-5C823076B37E}"/>
              </a:ext>
            </a:extLst>
          </p:cNvPr>
          <p:cNvSpPr txBox="1"/>
          <p:nvPr/>
        </p:nvSpPr>
        <p:spPr>
          <a:xfrm>
            <a:off x="1038218" y="5609349"/>
            <a:ext cx="63341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最后但并非最不重要的是，驱逐政策也会影响步行状态，这与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LRU不同。</a:t>
            </a:r>
          </a:p>
          <a:p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734602-C727-43D4-A24F-19E25646EF2D}"/>
              </a:ext>
            </a:extLst>
          </p:cNvPr>
          <p:cNvGrpSpPr/>
          <p:nvPr/>
        </p:nvGrpSpPr>
        <p:grpSpPr>
          <a:xfrm>
            <a:off x="4138880" y="4337060"/>
            <a:ext cx="4323678" cy="338554"/>
            <a:chOff x="7830222" y="4878207"/>
            <a:chExt cx="4323678" cy="33855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28686A9-087E-4C72-ADF3-3C5E9C20213C}"/>
                </a:ext>
              </a:extLst>
            </p:cNvPr>
            <p:cNvSpPr txBox="1"/>
            <p:nvPr/>
          </p:nvSpPr>
          <p:spPr>
            <a:xfrm>
              <a:off x="7830222" y="4878207"/>
              <a:ext cx="43236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行走敏感的块缓存方案  </a:t>
              </a:r>
              <a:r>
                <a:rPr lang="en-US" altLang="zh-CN" sz="16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vs</a:t>
              </a:r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传统的页面缓存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B5950E8-BB22-45E0-868B-304CC35E841D}"/>
                </a:ext>
              </a:extLst>
            </p:cNvPr>
            <p:cNvSpPr/>
            <p:nvPr/>
          </p:nvSpPr>
          <p:spPr>
            <a:xfrm>
              <a:off x="7868322" y="4878207"/>
              <a:ext cx="4209377" cy="3385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4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7245DD3-FACF-4BF6-83DD-51752A50B6E0}"/>
              </a:ext>
            </a:extLst>
          </p:cNvPr>
          <p:cNvSpPr txBox="1"/>
          <p:nvPr/>
        </p:nvSpPr>
        <p:spPr>
          <a:xfrm>
            <a:off x="438176" y="120888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异步更新游走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0ED4FA-581B-49CC-AE7F-CB7B9386F34B}"/>
              </a:ext>
            </a:extLst>
          </p:cNvPr>
          <p:cNvGrpSpPr/>
          <p:nvPr/>
        </p:nvGrpSpPr>
        <p:grpSpPr>
          <a:xfrm>
            <a:off x="3294459" y="4521282"/>
            <a:ext cx="954367" cy="2061498"/>
            <a:chOff x="3294459" y="4796500"/>
            <a:chExt cx="954367" cy="2061498"/>
          </a:xfrm>
        </p:grpSpPr>
        <p:sp>
          <p:nvSpPr>
            <p:cNvPr id="15" name="任意多边形 68">
              <a:extLst>
                <a:ext uri="{FF2B5EF4-FFF2-40B4-BE49-F238E27FC236}">
                  <a16:creationId xmlns:a16="http://schemas.microsoft.com/office/drawing/2014/main" id="{5C4A0262-DA0B-4AF6-AFD1-C78FA9B6A436}"/>
                </a:ext>
              </a:extLst>
            </p:cNvPr>
            <p:cNvSpPr/>
            <p:nvPr/>
          </p:nvSpPr>
          <p:spPr>
            <a:xfrm>
              <a:off x="3294459" y="4796500"/>
              <a:ext cx="954367" cy="2061498"/>
            </a:xfrm>
            <a:custGeom>
              <a:avLst/>
              <a:gdLst>
                <a:gd name="connsiteX0" fmla="*/ 0 w 954367"/>
                <a:gd name="connsiteY0" fmla="*/ 355597 h 2061498"/>
                <a:gd name="connsiteX1" fmla="*/ 954367 w 954367"/>
                <a:gd name="connsiteY1" fmla="*/ 355597 h 2061498"/>
                <a:gd name="connsiteX2" fmla="*/ 954367 w 954367"/>
                <a:gd name="connsiteY2" fmla="*/ 2061498 h 2061498"/>
                <a:gd name="connsiteX3" fmla="*/ 0 w 954367"/>
                <a:gd name="connsiteY3" fmla="*/ 2061498 h 2061498"/>
                <a:gd name="connsiteX4" fmla="*/ 477184 w 954367"/>
                <a:gd name="connsiteY4" fmla="*/ 0 h 2061498"/>
                <a:gd name="connsiteX5" fmla="*/ 954367 w 954367"/>
                <a:gd name="connsiteY5" fmla="*/ 355596 h 2061498"/>
                <a:gd name="connsiteX6" fmla="*/ 0 w 954367"/>
                <a:gd name="connsiteY6" fmla="*/ 355596 h 206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367" h="2061498">
                  <a:moveTo>
                    <a:pt x="0" y="355597"/>
                  </a:moveTo>
                  <a:lnTo>
                    <a:pt x="954367" y="355597"/>
                  </a:lnTo>
                  <a:lnTo>
                    <a:pt x="954367" y="2061498"/>
                  </a:lnTo>
                  <a:lnTo>
                    <a:pt x="0" y="2061498"/>
                  </a:lnTo>
                  <a:close/>
                  <a:moveTo>
                    <a:pt x="477184" y="0"/>
                  </a:moveTo>
                  <a:lnTo>
                    <a:pt x="954367" y="355596"/>
                  </a:lnTo>
                  <a:lnTo>
                    <a:pt x="0" y="35559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83FAB52-CE19-42BF-B34E-7AD483B5ECF2}"/>
                </a:ext>
              </a:extLst>
            </p:cNvPr>
            <p:cNvSpPr txBox="1"/>
            <p:nvPr/>
          </p:nvSpPr>
          <p:spPr>
            <a:xfrm>
              <a:off x="3382470" y="6120821"/>
              <a:ext cx="7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Bauhaus 93" panose="04030905020B02020C02" pitchFamily="82" charset="0"/>
                </a:rPr>
                <a:t>01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9039DDF-5F92-4F32-B5E5-320521E016AB}"/>
              </a:ext>
            </a:extLst>
          </p:cNvPr>
          <p:cNvGrpSpPr/>
          <p:nvPr/>
        </p:nvGrpSpPr>
        <p:grpSpPr>
          <a:xfrm>
            <a:off x="4459730" y="3688705"/>
            <a:ext cx="954367" cy="2909002"/>
            <a:chOff x="4459730" y="3963923"/>
            <a:chExt cx="954367" cy="2909002"/>
          </a:xfrm>
        </p:grpSpPr>
        <p:sp>
          <p:nvSpPr>
            <p:cNvPr id="18" name="任意多边形 67">
              <a:extLst>
                <a:ext uri="{FF2B5EF4-FFF2-40B4-BE49-F238E27FC236}">
                  <a16:creationId xmlns:a16="http://schemas.microsoft.com/office/drawing/2014/main" id="{BFD2619B-689C-4F52-9EBF-9F37CE9232BD}"/>
                </a:ext>
              </a:extLst>
            </p:cNvPr>
            <p:cNvSpPr/>
            <p:nvPr/>
          </p:nvSpPr>
          <p:spPr>
            <a:xfrm>
              <a:off x="4459730" y="3963923"/>
              <a:ext cx="954367" cy="2909002"/>
            </a:xfrm>
            <a:custGeom>
              <a:avLst/>
              <a:gdLst>
                <a:gd name="connsiteX0" fmla="*/ 477184 w 954367"/>
                <a:gd name="connsiteY0" fmla="*/ 0 h 2909002"/>
                <a:gd name="connsiteX1" fmla="*/ 954366 w 954367"/>
                <a:gd name="connsiteY1" fmla="*/ 355595 h 2909002"/>
                <a:gd name="connsiteX2" fmla="*/ 954367 w 954367"/>
                <a:gd name="connsiteY2" fmla="*/ 355595 h 2909002"/>
                <a:gd name="connsiteX3" fmla="*/ 954367 w 954367"/>
                <a:gd name="connsiteY3" fmla="*/ 355596 h 2909002"/>
                <a:gd name="connsiteX4" fmla="*/ 954367 w 954367"/>
                <a:gd name="connsiteY4" fmla="*/ 2909002 h 2909002"/>
                <a:gd name="connsiteX5" fmla="*/ 0 w 954367"/>
                <a:gd name="connsiteY5" fmla="*/ 2909002 h 2909002"/>
                <a:gd name="connsiteX6" fmla="*/ 0 w 954367"/>
                <a:gd name="connsiteY6" fmla="*/ 355596 h 2909002"/>
                <a:gd name="connsiteX7" fmla="*/ 0 w 954367"/>
                <a:gd name="connsiteY7" fmla="*/ 355595 h 2909002"/>
                <a:gd name="connsiteX8" fmla="*/ 2 w 954367"/>
                <a:gd name="connsiteY8" fmla="*/ 355595 h 290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367" h="2909002">
                  <a:moveTo>
                    <a:pt x="477184" y="0"/>
                  </a:moveTo>
                  <a:lnTo>
                    <a:pt x="954366" y="355595"/>
                  </a:lnTo>
                  <a:lnTo>
                    <a:pt x="954367" y="355595"/>
                  </a:lnTo>
                  <a:lnTo>
                    <a:pt x="954367" y="355596"/>
                  </a:lnTo>
                  <a:lnTo>
                    <a:pt x="954367" y="2909002"/>
                  </a:lnTo>
                  <a:lnTo>
                    <a:pt x="0" y="2909002"/>
                  </a:lnTo>
                  <a:lnTo>
                    <a:pt x="0" y="355596"/>
                  </a:lnTo>
                  <a:lnTo>
                    <a:pt x="0" y="355595"/>
                  </a:lnTo>
                  <a:lnTo>
                    <a:pt x="2" y="35559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F20BC48-16D6-47CC-9222-1AA33D41FDA3}"/>
                </a:ext>
              </a:extLst>
            </p:cNvPr>
            <p:cNvSpPr txBox="1"/>
            <p:nvPr/>
          </p:nvSpPr>
          <p:spPr>
            <a:xfrm>
              <a:off x="4520879" y="6120820"/>
              <a:ext cx="7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Bauhaus 93" panose="04030905020B02020C02" pitchFamily="82" charset="0"/>
                </a:rPr>
                <a:t>02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A7C1842-65E1-4F47-B07C-28E6F37BEF2C}"/>
              </a:ext>
            </a:extLst>
          </p:cNvPr>
          <p:cNvGrpSpPr/>
          <p:nvPr/>
        </p:nvGrpSpPr>
        <p:grpSpPr>
          <a:xfrm>
            <a:off x="5625001" y="2798183"/>
            <a:ext cx="957370" cy="3784596"/>
            <a:chOff x="5625001" y="3073401"/>
            <a:chExt cx="957370" cy="3784596"/>
          </a:xfrm>
        </p:grpSpPr>
        <p:sp>
          <p:nvSpPr>
            <p:cNvPr id="21" name="任意多边形 62">
              <a:extLst>
                <a:ext uri="{FF2B5EF4-FFF2-40B4-BE49-F238E27FC236}">
                  <a16:creationId xmlns:a16="http://schemas.microsoft.com/office/drawing/2014/main" id="{DB21A476-113C-42CA-918F-0382AF5630E2}"/>
                </a:ext>
              </a:extLst>
            </p:cNvPr>
            <p:cNvSpPr/>
            <p:nvPr/>
          </p:nvSpPr>
          <p:spPr>
            <a:xfrm>
              <a:off x="5625001" y="3073401"/>
              <a:ext cx="957370" cy="3784596"/>
            </a:xfrm>
            <a:custGeom>
              <a:avLst/>
              <a:gdLst>
                <a:gd name="connsiteX0" fmla="*/ 477184 w 957370"/>
                <a:gd name="connsiteY0" fmla="*/ 0 h 3784596"/>
                <a:gd name="connsiteX1" fmla="*/ 954367 w 957370"/>
                <a:gd name="connsiteY1" fmla="*/ 355596 h 3784596"/>
                <a:gd name="connsiteX2" fmla="*/ 957370 w 957370"/>
                <a:gd name="connsiteY2" fmla="*/ 355596 h 3784596"/>
                <a:gd name="connsiteX3" fmla="*/ 957370 w 957370"/>
                <a:gd name="connsiteY3" fmla="*/ 3784596 h 3784596"/>
                <a:gd name="connsiteX4" fmla="*/ 3003 w 957370"/>
                <a:gd name="connsiteY4" fmla="*/ 3784596 h 3784596"/>
                <a:gd name="connsiteX5" fmla="*/ 3003 w 957370"/>
                <a:gd name="connsiteY5" fmla="*/ 355596 h 3784596"/>
                <a:gd name="connsiteX6" fmla="*/ 0 w 957370"/>
                <a:gd name="connsiteY6" fmla="*/ 355596 h 378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7370" h="3784596">
                  <a:moveTo>
                    <a:pt x="477184" y="0"/>
                  </a:moveTo>
                  <a:lnTo>
                    <a:pt x="954367" y="355596"/>
                  </a:lnTo>
                  <a:lnTo>
                    <a:pt x="957370" y="355596"/>
                  </a:lnTo>
                  <a:lnTo>
                    <a:pt x="957370" y="3784596"/>
                  </a:lnTo>
                  <a:lnTo>
                    <a:pt x="3003" y="3784596"/>
                  </a:lnTo>
                  <a:lnTo>
                    <a:pt x="3003" y="355596"/>
                  </a:lnTo>
                  <a:lnTo>
                    <a:pt x="0" y="35559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B070CDA-59A4-42FA-A5E5-A65FB20BA02D}"/>
                </a:ext>
              </a:extLst>
            </p:cNvPr>
            <p:cNvSpPr txBox="1"/>
            <p:nvPr/>
          </p:nvSpPr>
          <p:spPr>
            <a:xfrm>
              <a:off x="5710646" y="6120824"/>
              <a:ext cx="7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Bauhaus 93" panose="04030905020B02020C02" pitchFamily="82" charset="0"/>
                </a:rPr>
                <a:t>03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4249C91-A0CC-4B7A-81DA-AC6823F6B48C}"/>
              </a:ext>
            </a:extLst>
          </p:cNvPr>
          <p:cNvGrpSpPr/>
          <p:nvPr/>
        </p:nvGrpSpPr>
        <p:grpSpPr>
          <a:xfrm>
            <a:off x="6793275" y="3673778"/>
            <a:ext cx="954367" cy="2909002"/>
            <a:chOff x="6793275" y="3948996"/>
            <a:chExt cx="954367" cy="2909002"/>
          </a:xfrm>
        </p:grpSpPr>
        <p:sp>
          <p:nvSpPr>
            <p:cNvPr id="24" name="任意多边形 63">
              <a:extLst>
                <a:ext uri="{FF2B5EF4-FFF2-40B4-BE49-F238E27FC236}">
                  <a16:creationId xmlns:a16="http://schemas.microsoft.com/office/drawing/2014/main" id="{CB237F01-0FD8-4975-9973-96383D73C3CF}"/>
                </a:ext>
              </a:extLst>
            </p:cNvPr>
            <p:cNvSpPr/>
            <p:nvPr/>
          </p:nvSpPr>
          <p:spPr>
            <a:xfrm>
              <a:off x="6793275" y="3948996"/>
              <a:ext cx="954367" cy="2909002"/>
            </a:xfrm>
            <a:custGeom>
              <a:avLst/>
              <a:gdLst>
                <a:gd name="connsiteX0" fmla="*/ 477184 w 954367"/>
                <a:gd name="connsiteY0" fmla="*/ 0 h 2909002"/>
                <a:gd name="connsiteX1" fmla="*/ 954366 w 954367"/>
                <a:gd name="connsiteY1" fmla="*/ 355595 h 2909002"/>
                <a:gd name="connsiteX2" fmla="*/ 954367 w 954367"/>
                <a:gd name="connsiteY2" fmla="*/ 355595 h 2909002"/>
                <a:gd name="connsiteX3" fmla="*/ 954367 w 954367"/>
                <a:gd name="connsiteY3" fmla="*/ 355596 h 2909002"/>
                <a:gd name="connsiteX4" fmla="*/ 954367 w 954367"/>
                <a:gd name="connsiteY4" fmla="*/ 2909002 h 2909002"/>
                <a:gd name="connsiteX5" fmla="*/ 0 w 954367"/>
                <a:gd name="connsiteY5" fmla="*/ 2909002 h 2909002"/>
                <a:gd name="connsiteX6" fmla="*/ 0 w 954367"/>
                <a:gd name="connsiteY6" fmla="*/ 355596 h 2909002"/>
                <a:gd name="connsiteX7" fmla="*/ 0 w 954367"/>
                <a:gd name="connsiteY7" fmla="*/ 355595 h 2909002"/>
                <a:gd name="connsiteX8" fmla="*/ 2 w 954367"/>
                <a:gd name="connsiteY8" fmla="*/ 355595 h 290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367" h="2909002">
                  <a:moveTo>
                    <a:pt x="477184" y="0"/>
                  </a:moveTo>
                  <a:lnTo>
                    <a:pt x="954366" y="355595"/>
                  </a:lnTo>
                  <a:lnTo>
                    <a:pt x="954367" y="355595"/>
                  </a:lnTo>
                  <a:lnTo>
                    <a:pt x="954367" y="355596"/>
                  </a:lnTo>
                  <a:lnTo>
                    <a:pt x="954367" y="2909002"/>
                  </a:lnTo>
                  <a:lnTo>
                    <a:pt x="0" y="2909002"/>
                  </a:lnTo>
                  <a:lnTo>
                    <a:pt x="0" y="355596"/>
                  </a:lnTo>
                  <a:lnTo>
                    <a:pt x="0" y="355595"/>
                  </a:lnTo>
                  <a:lnTo>
                    <a:pt x="2" y="35559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0B77546-4710-49BD-81AB-13B9E5FC86C3}"/>
                </a:ext>
              </a:extLst>
            </p:cNvPr>
            <p:cNvSpPr txBox="1"/>
            <p:nvPr/>
          </p:nvSpPr>
          <p:spPr>
            <a:xfrm>
              <a:off x="6882047" y="6120819"/>
              <a:ext cx="7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Bauhaus 93" panose="04030905020B02020C02" pitchFamily="82" charset="0"/>
                </a:rPr>
                <a:t>04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66FC00F-C02C-4E66-A2A0-5251A33A5E9D}"/>
              </a:ext>
            </a:extLst>
          </p:cNvPr>
          <p:cNvGrpSpPr/>
          <p:nvPr/>
        </p:nvGrpSpPr>
        <p:grpSpPr>
          <a:xfrm>
            <a:off x="7958546" y="4521282"/>
            <a:ext cx="954367" cy="2061498"/>
            <a:chOff x="7958546" y="4796500"/>
            <a:chExt cx="954367" cy="2061498"/>
          </a:xfrm>
        </p:grpSpPr>
        <p:sp>
          <p:nvSpPr>
            <p:cNvPr id="27" name="任意多边形 66">
              <a:extLst>
                <a:ext uri="{FF2B5EF4-FFF2-40B4-BE49-F238E27FC236}">
                  <a16:creationId xmlns:a16="http://schemas.microsoft.com/office/drawing/2014/main" id="{C38C578D-503B-41D4-AAF0-4C3E202142CD}"/>
                </a:ext>
              </a:extLst>
            </p:cNvPr>
            <p:cNvSpPr/>
            <p:nvPr/>
          </p:nvSpPr>
          <p:spPr>
            <a:xfrm>
              <a:off x="7958546" y="4796500"/>
              <a:ext cx="954367" cy="2061498"/>
            </a:xfrm>
            <a:custGeom>
              <a:avLst/>
              <a:gdLst>
                <a:gd name="connsiteX0" fmla="*/ 0 w 954367"/>
                <a:gd name="connsiteY0" fmla="*/ 355597 h 2061498"/>
                <a:gd name="connsiteX1" fmla="*/ 954367 w 954367"/>
                <a:gd name="connsiteY1" fmla="*/ 355597 h 2061498"/>
                <a:gd name="connsiteX2" fmla="*/ 954367 w 954367"/>
                <a:gd name="connsiteY2" fmla="*/ 2061498 h 2061498"/>
                <a:gd name="connsiteX3" fmla="*/ 0 w 954367"/>
                <a:gd name="connsiteY3" fmla="*/ 2061498 h 2061498"/>
                <a:gd name="connsiteX4" fmla="*/ 477184 w 954367"/>
                <a:gd name="connsiteY4" fmla="*/ 0 h 2061498"/>
                <a:gd name="connsiteX5" fmla="*/ 954367 w 954367"/>
                <a:gd name="connsiteY5" fmla="*/ 355596 h 2061498"/>
                <a:gd name="connsiteX6" fmla="*/ 0 w 954367"/>
                <a:gd name="connsiteY6" fmla="*/ 355596 h 206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367" h="2061498">
                  <a:moveTo>
                    <a:pt x="0" y="355597"/>
                  </a:moveTo>
                  <a:lnTo>
                    <a:pt x="954367" y="355597"/>
                  </a:lnTo>
                  <a:lnTo>
                    <a:pt x="954367" y="2061498"/>
                  </a:lnTo>
                  <a:lnTo>
                    <a:pt x="0" y="2061498"/>
                  </a:lnTo>
                  <a:close/>
                  <a:moveTo>
                    <a:pt x="477184" y="0"/>
                  </a:moveTo>
                  <a:lnTo>
                    <a:pt x="954367" y="355596"/>
                  </a:lnTo>
                  <a:lnTo>
                    <a:pt x="0" y="35559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8CD9A8B-7B48-4104-94B4-071F0F58D70A}"/>
                </a:ext>
              </a:extLst>
            </p:cNvPr>
            <p:cNvSpPr txBox="1"/>
            <p:nvPr/>
          </p:nvSpPr>
          <p:spPr>
            <a:xfrm>
              <a:off x="8050375" y="6120818"/>
              <a:ext cx="770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lt1"/>
                  </a:solidFill>
                  <a:latin typeface="Bauhaus 93" panose="04030905020B02020C02" pitchFamily="82" charset="0"/>
                </a:rPr>
                <a:t>05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5F3DB2B-ECE8-47BA-A837-CA8615BAF20A}"/>
              </a:ext>
            </a:extLst>
          </p:cNvPr>
          <p:cNvSpPr txBox="1"/>
          <p:nvPr/>
        </p:nvSpPr>
        <p:spPr>
          <a:xfrm flipH="1">
            <a:off x="4887485" y="1147135"/>
            <a:ext cx="2870045" cy="144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/>
              <a:t>一些工作使用加载的数据重新输入，这允许遍历重用加载的数据。但是，这种重新进入的方案可能会引起局部离散问题，返回的数量增加,大多数走可能达到子图的边界,只有少数走留在子图。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66">
            <a:extLst>
              <a:ext uri="{FF2B5EF4-FFF2-40B4-BE49-F238E27FC236}">
                <a16:creationId xmlns:a16="http://schemas.microsoft.com/office/drawing/2014/main" id="{92583D85-92FC-4A28-B5F5-6A1EDA2703CB}"/>
              </a:ext>
            </a:extLst>
          </p:cNvPr>
          <p:cNvGrpSpPr>
            <a:grpSpLocks/>
          </p:cNvGrpSpPr>
          <p:nvPr/>
        </p:nvGrpSpPr>
        <p:grpSpPr bwMode="auto">
          <a:xfrm>
            <a:off x="425751" y="4814056"/>
            <a:ext cx="2906712" cy="85725"/>
            <a:chOff x="1379008" y="4593590"/>
            <a:chExt cx="2906925" cy="85590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C2A0266D-9994-4AA1-BE59-86B64DE8BD87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1FC42FB-440A-4F7E-AABD-81C18F01E867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68">
            <a:extLst>
              <a:ext uri="{FF2B5EF4-FFF2-40B4-BE49-F238E27FC236}">
                <a16:creationId xmlns:a16="http://schemas.microsoft.com/office/drawing/2014/main" id="{98932EAC-6C11-461F-A535-1A5D2B4D3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24" y="4449748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基于迭代的系统</a:t>
            </a:r>
          </a:p>
        </p:txBody>
      </p:sp>
      <p:grpSp>
        <p:nvGrpSpPr>
          <p:cNvPr id="34" name="组合 66">
            <a:extLst>
              <a:ext uri="{FF2B5EF4-FFF2-40B4-BE49-F238E27FC236}">
                <a16:creationId xmlns:a16="http://schemas.microsoft.com/office/drawing/2014/main" id="{7FFB87CB-1151-4C39-9F8F-25A2FCE963DF}"/>
              </a:ext>
            </a:extLst>
          </p:cNvPr>
          <p:cNvGrpSpPr>
            <a:grpSpLocks/>
          </p:cNvGrpSpPr>
          <p:nvPr/>
        </p:nvGrpSpPr>
        <p:grpSpPr bwMode="auto">
          <a:xfrm>
            <a:off x="1686750" y="2365389"/>
            <a:ext cx="2557571" cy="94272"/>
            <a:chOff x="1379008" y="4593590"/>
            <a:chExt cx="2906925" cy="8559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C328710-35B6-4F6E-A180-0271AD57D8BC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153586A-83DF-45E2-914A-E7AF56206CBE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68">
            <a:extLst>
              <a:ext uri="{FF2B5EF4-FFF2-40B4-BE49-F238E27FC236}">
                <a16:creationId xmlns:a16="http://schemas.microsoft.com/office/drawing/2014/main" id="{46D08830-88C8-43D5-81AC-7C1E46E23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423" y="2001081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数据重输</a:t>
            </a:r>
          </a:p>
        </p:txBody>
      </p:sp>
      <p:grpSp>
        <p:nvGrpSpPr>
          <p:cNvPr id="38" name="组合 66">
            <a:extLst>
              <a:ext uri="{FF2B5EF4-FFF2-40B4-BE49-F238E27FC236}">
                <a16:creationId xmlns:a16="http://schemas.microsoft.com/office/drawing/2014/main" id="{DC3877C6-F04F-405D-84D0-71C33320A470}"/>
              </a:ext>
            </a:extLst>
          </p:cNvPr>
          <p:cNvGrpSpPr>
            <a:grpSpLocks/>
          </p:cNvGrpSpPr>
          <p:nvPr/>
        </p:nvGrpSpPr>
        <p:grpSpPr bwMode="auto">
          <a:xfrm>
            <a:off x="4855932" y="1087183"/>
            <a:ext cx="2906712" cy="85725"/>
            <a:chOff x="1379008" y="4593590"/>
            <a:chExt cx="2906925" cy="85590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CDEBF1B0-F86D-4786-B3D1-CC1872939359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068C50D-4871-413B-82F3-08AE09C84F2D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68">
            <a:extLst>
              <a:ext uri="{FF2B5EF4-FFF2-40B4-BE49-F238E27FC236}">
                <a16:creationId xmlns:a16="http://schemas.microsoft.com/office/drawing/2014/main" id="{8802306C-73D6-4FE5-B885-46430889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605" y="722875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局部离散问题</a:t>
            </a:r>
          </a:p>
        </p:txBody>
      </p:sp>
      <p:grpSp>
        <p:nvGrpSpPr>
          <p:cNvPr id="42" name="组合 66">
            <a:extLst>
              <a:ext uri="{FF2B5EF4-FFF2-40B4-BE49-F238E27FC236}">
                <a16:creationId xmlns:a16="http://schemas.microsoft.com/office/drawing/2014/main" id="{9277A64A-4B07-47BF-8C1A-E18F0BB02C64}"/>
              </a:ext>
            </a:extLst>
          </p:cNvPr>
          <p:cNvGrpSpPr>
            <a:grpSpLocks/>
          </p:cNvGrpSpPr>
          <p:nvPr/>
        </p:nvGrpSpPr>
        <p:grpSpPr bwMode="auto">
          <a:xfrm>
            <a:off x="8252733" y="2390950"/>
            <a:ext cx="2906712" cy="85725"/>
            <a:chOff x="1379008" y="4593590"/>
            <a:chExt cx="2906925" cy="8559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DFB5B78-0FBF-4006-9D52-3F2A383EA1E7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8431926-BEEA-4DF0-93C3-ECA2762C63C7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68">
            <a:extLst>
              <a:ext uri="{FF2B5EF4-FFF2-40B4-BE49-F238E27FC236}">
                <a16:creationId xmlns:a16="http://schemas.microsoft.com/office/drawing/2014/main" id="{D2A4A65F-6B16-43A9-9187-A5104CB84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6" y="2026642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重入的过耗问题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1C3ACEB-F2D0-43ED-916A-CA6BF81268FD}"/>
              </a:ext>
            </a:extLst>
          </p:cNvPr>
          <p:cNvGrpSpPr/>
          <p:nvPr/>
        </p:nvGrpSpPr>
        <p:grpSpPr>
          <a:xfrm>
            <a:off x="9412815" y="5961259"/>
            <a:ext cx="2484122" cy="516624"/>
            <a:chOff x="6095999" y="346453"/>
            <a:chExt cx="3522032" cy="732477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31C17C1-8A13-4FD1-A99A-B7D528794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688C71D5-FF44-4D05-A195-72E065A8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81C969FC-E3CE-4B69-B40A-5329734C790C}"/>
              </a:ext>
            </a:extLst>
          </p:cNvPr>
          <p:cNvSpPr txBox="1"/>
          <p:nvPr/>
        </p:nvSpPr>
        <p:spPr>
          <a:xfrm flipH="1">
            <a:off x="1686749" y="2431897"/>
            <a:ext cx="2768475" cy="144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/>
              <a:t>交叉迭代值传播来形式化对加载数据的重用，通过是再次进入子图，再次遍历子图中的顶点，再走一步。此外，还可以继续重新进入子图，直到所有的遍历都到达子图的边界。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2D75C83-0141-48A8-AF3D-006B1A2997AA}"/>
              </a:ext>
            </a:extLst>
          </p:cNvPr>
          <p:cNvSpPr txBox="1"/>
          <p:nvPr/>
        </p:nvSpPr>
        <p:spPr>
          <a:xfrm flipH="1">
            <a:off x="8315869" y="2465040"/>
            <a:ext cx="3047455" cy="200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/>
              <a:t>在一个街区中行走的最后20%可能需要花费60%的重新进入。这些重新输入具有非常低的利用率和花费大量的时间。我们还发现，在某些重入后，简单地停止遍历当前加载的子图也不能解决局部离散者问题，而且它并没有减少完成时间，因为最后几次遍历仍然存在于子图中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247C5B8-DEDF-4E1F-941E-1154693A90FC}"/>
              </a:ext>
            </a:extLst>
          </p:cNvPr>
          <p:cNvSpPr txBox="1"/>
          <p:nvPr/>
        </p:nvSpPr>
        <p:spPr>
          <a:xfrm flipH="1">
            <a:off x="494245" y="4882184"/>
            <a:ext cx="2785705" cy="144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/>
              <a:t>加载一个图块后，加载的子图中的每次遍历只走一步，这导致了非常低的遍历更新速率。实际上，在走一步之后，许多遍历仍然停留在当前子图中的顶点上，因此可以用更多的步骤进一步更新它们。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492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异步更新游走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ADB099-3240-47F0-B42C-A80788692D12}"/>
              </a:ext>
            </a:extLst>
          </p:cNvPr>
          <p:cNvSpPr txBox="1"/>
          <p:nvPr/>
        </p:nvSpPr>
        <p:spPr>
          <a:xfrm>
            <a:off x="187984" y="5029656"/>
            <a:ext cx="11600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概率方法是为了解决全局掉线问题，这样做是为了让掉队的人有机会走几步，减轻掉队现象。我们仍然用最多的步数。随着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p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的增加，全局离散者问题会得到更有效的缓解，但大多数漫步的效率会下降，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p = 0.2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是一个合适的设置，在某些情况下我们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可以得到</a:t>
            </a:r>
            <a:r>
              <a:rPr lang="en-US" altLang="zh-CN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20%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的改善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。具体来说，每次当我们选择加载一个图块时，我们分配一个概率p来选择进程最慢的包含行走的块，即行走步数最小。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900A76-09F5-46C1-B100-3159DDAE705C}"/>
              </a:ext>
            </a:extLst>
          </p:cNvPr>
          <p:cNvCxnSpPr>
            <a:cxnSpLocks/>
          </p:cNvCxnSpPr>
          <p:nvPr/>
        </p:nvCxnSpPr>
        <p:spPr>
          <a:xfrm flipV="1">
            <a:off x="429482" y="4749487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5A7C252-552E-47DB-80D9-E9255432AD9D}"/>
              </a:ext>
            </a:extLst>
          </p:cNvPr>
          <p:cNvSpPr txBox="1"/>
          <p:nvPr/>
        </p:nvSpPr>
        <p:spPr>
          <a:xfrm>
            <a:off x="429482" y="4180002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概率方法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25467B-7E02-4CC0-A621-72F243523FC7}"/>
              </a:ext>
            </a:extLst>
          </p:cNvPr>
          <p:cNvSpPr txBox="1"/>
          <p:nvPr/>
        </p:nvSpPr>
        <p:spPr>
          <a:xfrm>
            <a:off x="320487" y="904374"/>
            <a:ext cx="117667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GraphWalker允许每次遍历保持更新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在捕获一个遍历之后，可以对另一个遍历进行处理，直到处理完当前图块中的所有遍历。然后根据状态感知模型加载另一个图块。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然而，状态感知模型可能会导致全局滞后问题。也就是说，一些行走可能移动得非常快，并且取得了很大的进展，因为他们需要的图形数据总是可以得到满足，而另一些行走可能移动得非常慢，因为他们可能被困在一些冷块中，这些冷块长时间没有加载到内存中。因此，GraphWalker可以快速地完成大多数行走，但要完成剩下的少数行走需要很长时间。我们的实验表明，几次行走通常会导致将近一半的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I/O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0467CA-78CF-4B84-9A67-6D8517B1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20" y="2882328"/>
            <a:ext cx="2858345" cy="1551237"/>
          </a:xfrm>
          <a:prstGeom prst="rect">
            <a:avLst/>
          </a:prstGeom>
        </p:spPr>
      </p:pic>
      <p:graphicFrame>
        <p:nvGraphicFramePr>
          <p:cNvPr id="20" name="图示 19">
            <a:extLst>
              <a:ext uri="{FF2B5EF4-FFF2-40B4-BE49-F238E27FC236}">
                <a16:creationId xmlns:a16="http://schemas.microsoft.com/office/drawing/2014/main" id="{1AEDB15B-901B-46C2-AD9F-8E68048E9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085515"/>
              </p:ext>
            </p:extLst>
          </p:nvPr>
        </p:nvGraphicFramePr>
        <p:xfrm>
          <a:off x="6203855" y="2776327"/>
          <a:ext cx="2373948" cy="1582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84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2492990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块中心化的游走管理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73CAAB-E8F8-4127-85DB-2C527D7B0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63A058-CB10-4BCD-BD21-F80D15FC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066321"/>
            <a:ext cx="6191250" cy="2257425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BDD8B183-5607-4DD7-A09C-D40CD35EBC90}"/>
              </a:ext>
            </a:extLst>
          </p:cNvPr>
          <p:cNvSpPr/>
          <p:nvPr/>
        </p:nvSpPr>
        <p:spPr>
          <a:xfrm>
            <a:off x="5857277" y="1434683"/>
            <a:ext cx="440735" cy="218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627089E4-D0E1-40CC-9771-0096CC44B80A}"/>
              </a:ext>
            </a:extLst>
          </p:cNvPr>
          <p:cNvSpPr/>
          <p:nvPr/>
        </p:nvSpPr>
        <p:spPr>
          <a:xfrm>
            <a:off x="5857277" y="1841813"/>
            <a:ext cx="440735" cy="218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CEA2C86D-52AD-4637-9FE6-304A8D32056F}"/>
              </a:ext>
            </a:extLst>
          </p:cNvPr>
          <p:cNvSpPr/>
          <p:nvPr/>
        </p:nvSpPr>
        <p:spPr>
          <a:xfrm>
            <a:off x="5857278" y="2296767"/>
            <a:ext cx="440735" cy="2183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D854D6-C28B-4790-ACA6-48B0C0600ABF}"/>
              </a:ext>
            </a:extLst>
          </p:cNvPr>
          <p:cNvSpPr/>
          <p:nvPr/>
        </p:nvSpPr>
        <p:spPr>
          <a:xfrm>
            <a:off x="6505574" y="1361904"/>
            <a:ext cx="3668939" cy="12942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68">
            <a:extLst>
              <a:ext uri="{FF2B5EF4-FFF2-40B4-BE49-F238E27FC236}">
                <a16:creationId xmlns:a16="http://schemas.microsoft.com/office/drawing/2014/main" id="{0CA9718C-08C1-4F13-A561-2417890F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341331"/>
            <a:ext cx="4748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source: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起始顶点</a:t>
            </a:r>
          </a:p>
        </p:txBody>
      </p:sp>
      <p:sp>
        <p:nvSpPr>
          <p:cNvPr id="21" name="文本框 68">
            <a:extLst>
              <a:ext uri="{FF2B5EF4-FFF2-40B4-BE49-F238E27FC236}">
                <a16:creationId xmlns:a16="http://schemas.microsoft.com/office/drawing/2014/main" id="{7BC5A7B2-E24A-40BC-AE41-B9B4D43E6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784872"/>
            <a:ext cx="4748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current: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当前顶点在块中的偏移量</a:t>
            </a:r>
          </a:p>
        </p:txBody>
      </p:sp>
      <p:sp>
        <p:nvSpPr>
          <p:cNvPr id="22" name="文本框 68">
            <a:extLst>
              <a:ext uri="{FF2B5EF4-FFF2-40B4-BE49-F238E27FC236}">
                <a16:creationId xmlns:a16="http://schemas.microsoft.com/office/drawing/2014/main" id="{22DA16D2-0053-440A-BAD2-D421A6567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217703"/>
            <a:ext cx="4748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step: 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移动的步数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1B7D73-D016-4D13-BEFD-33823E481870}"/>
              </a:ext>
            </a:extLst>
          </p:cNvPr>
          <p:cNvSpPr txBox="1"/>
          <p:nvPr/>
        </p:nvSpPr>
        <p:spPr>
          <a:xfrm>
            <a:off x="2729671" y="793672"/>
            <a:ext cx="3675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默认情况下最多存储1024次漫步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F6E80C4-B8B5-4A9C-B0C3-AFF277B9616B}"/>
              </a:ext>
            </a:extLst>
          </p:cNvPr>
          <p:cNvSpPr/>
          <p:nvPr/>
        </p:nvSpPr>
        <p:spPr>
          <a:xfrm>
            <a:off x="246254" y="3761789"/>
            <a:ext cx="11793346" cy="235165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3FDF10-01FB-4067-B35D-4575364B0EC2}"/>
                  </a:ext>
                </a:extLst>
              </p:cNvPr>
              <p:cNvSpPr txBox="1"/>
              <p:nvPr/>
            </p:nvSpPr>
            <p:spPr>
              <a:xfrm>
                <a:off x="429914" y="3876979"/>
                <a:ext cx="1151583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对于每个图块，我们使用一个行走池来记录当前在这个块中的行走，这种数据结构可以支持同时从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个源顶点开始随机行走，并且允许每次行走最多移动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步。注意，对于总的遍历次数没有限制，因为我们可以在每个顶点开始多次遍历。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13FDF10-01FB-4067-B35D-4575364B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4" y="3876979"/>
                <a:ext cx="11515832" cy="923330"/>
              </a:xfrm>
              <a:prstGeom prst="rect">
                <a:avLst/>
              </a:prstGeom>
              <a:blipFill>
                <a:blip r:embed="rId5"/>
                <a:stretch>
                  <a:fillRect l="-476" t="-5298" r="-106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812BD5FE-3F18-4B54-98EB-41150C3F6831}"/>
              </a:ext>
            </a:extLst>
          </p:cNvPr>
          <p:cNvSpPr txBox="1"/>
          <p:nvPr/>
        </p:nvSpPr>
        <p:spPr>
          <a:xfrm>
            <a:off x="429914" y="5057706"/>
            <a:ext cx="11736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我们用64位长的数据类型对每次行走进行编码，因此每个行走池只需要8 KB。这样，管理行走状态的内存成本就非常低了。例如，对于在YahooWeb上运行10亿次walk，如果GraphWalker使用100个图形块，它只需花费800 KB。然而，DrunkardMob花费超过4 GB，因为每次行走至少使用4个字节。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48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2492990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块中心化的游走管理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4415505-96C6-4D67-96A6-2EB2F2F8BD68}"/>
              </a:ext>
            </a:extLst>
          </p:cNvPr>
          <p:cNvSpPr txBox="1"/>
          <p:nvPr/>
        </p:nvSpPr>
        <p:spPr>
          <a:xfrm>
            <a:off x="786107" y="4428505"/>
            <a:ext cx="110725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当加载的图形块计算完成后，我们清除当前的行走池，并将每个块的行走缓冲和行走池文件中的行走次数相加，从而更新行走状态。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    使用这种轻量级行走管理，我们可以节省大量存储行走状态的内存成本，因此能够支持大量并发行走。此外，固定长度的行走缓冲策略将许多用于更新行走状态的小I/O转化为几个大I/O，这在很大程度上降低了提供行走状态持久存储的I/O成本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F80F26-C211-4A2E-A04C-3337EE59829F}"/>
              </a:ext>
            </a:extLst>
          </p:cNvPr>
          <p:cNvSpPr/>
          <p:nvPr/>
        </p:nvSpPr>
        <p:spPr>
          <a:xfrm>
            <a:off x="869576" y="1201271"/>
            <a:ext cx="1450079" cy="3854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图形块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CC94A4-5EA3-40AE-8F1C-88E6DEA1EEA2}"/>
              </a:ext>
            </a:extLst>
          </p:cNvPr>
          <p:cNvSpPr/>
          <p:nvPr/>
        </p:nvSpPr>
        <p:spPr>
          <a:xfrm>
            <a:off x="869576" y="1770717"/>
            <a:ext cx="1450079" cy="3854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漫步池文件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03D4A26-864F-48F7-9278-78E4628928C6}"/>
              </a:ext>
            </a:extLst>
          </p:cNvPr>
          <p:cNvSpPr/>
          <p:nvPr/>
        </p:nvSpPr>
        <p:spPr>
          <a:xfrm>
            <a:off x="3272117" y="1201271"/>
            <a:ext cx="1568823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内存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1FDF9CC-71A5-4B8E-B888-F7302CAD5D85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>
            <a:off x="2319655" y="1394012"/>
            <a:ext cx="952462" cy="26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5ACF695-05A4-41D9-8ED2-32AE2EEF156F}"/>
              </a:ext>
            </a:extLst>
          </p:cNvPr>
          <p:cNvCxnSpPr>
            <a:cxnSpLocks/>
            <a:stCxn id="15" idx="3"/>
            <a:endCxn id="4" idx="2"/>
          </p:cNvCxnSpPr>
          <p:nvPr/>
        </p:nvCxnSpPr>
        <p:spPr>
          <a:xfrm flipV="1">
            <a:off x="2319655" y="1658471"/>
            <a:ext cx="952462" cy="30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2DD777C-F088-4994-8D4B-4AAF68CE147F}"/>
              </a:ext>
            </a:extLst>
          </p:cNvPr>
          <p:cNvSpPr/>
          <p:nvPr/>
        </p:nvSpPr>
        <p:spPr>
          <a:xfrm>
            <a:off x="3331488" y="1255572"/>
            <a:ext cx="14500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内存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A02F74-F9C0-4646-ABAD-7C1AEABBA7D5}"/>
              </a:ext>
            </a:extLst>
          </p:cNvPr>
          <p:cNvSpPr txBox="1"/>
          <p:nvPr/>
        </p:nvSpPr>
        <p:spPr>
          <a:xfrm>
            <a:off x="786107" y="2427699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将漫步与存储在内存漫步池中的漫步合并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,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然后在当前行走池中执行随机行走和更新行走。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9D0E76-4D19-4D5C-B92F-9E748972AD69}"/>
              </a:ext>
            </a:extLst>
          </p:cNvPr>
          <p:cNvSpPr txBox="1"/>
          <p:nvPr/>
        </p:nvSpPr>
        <p:spPr>
          <a:xfrm>
            <a:off x="941618" y="2931603"/>
            <a:ext cx="2958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While walker buffer &gt;=1024: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遍历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遍历池文件；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      clear  buffer;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        </a:t>
            </a:r>
            <a:r>
              <a:rPr lang="zh-CN" altLang="en-US" dirty="0">
                <a:sym typeface="Wingdings" panose="05000000000000000000" pitchFamily="2" charset="2"/>
              </a:rPr>
              <a:t>磁盘刷新；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021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4F1E166-F2E6-435D-B336-98333BA7A788}"/>
              </a:ext>
            </a:extLst>
          </p:cNvPr>
          <p:cNvSpPr txBox="1">
            <a:spLocks/>
          </p:cNvSpPr>
          <p:nvPr/>
        </p:nvSpPr>
        <p:spPr>
          <a:xfrm>
            <a:off x="3235662" y="2755231"/>
            <a:ext cx="5720675" cy="13475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6000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3</a:t>
            </a:r>
            <a:r>
              <a:rPr lang="zh-CN" altLang="zh-CN" sz="6000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、</a:t>
            </a:r>
            <a:r>
              <a:rPr lang="zh-CN" altLang="en-US" sz="6000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实验评估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146706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现状及分析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2350135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2492990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设计目标与比较对象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06753C-3F10-4F17-9309-9DCCC3FA7985}"/>
              </a:ext>
            </a:extLst>
          </p:cNvPr>
          <p:cNvSpPr txBox="1"/>
          <p:nvPr/>
        </p:nvSpPr>
        <p:spPr>
          <a:xfrm>
            <a:off x="478790" y="943564"/>
            <a:ext cx="11317097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Target</a:t>
            </a:r>
            <a:r>
              <a:rPr lang="zh-CN" altLang="en-US" dirty="0">
                <a:solidFill>
                  <a:srgbClr val="FF0000"/>
                </a:solidFill>
              </a:rPr>
              <a:t>：    </a:t>
            </a:r>
            <a:r>
              <a:rPr lang="zh-CN" altLang="en-US" dirty="0"/>
              <a:t>提供快速和可扩展的随机游动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Baseline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DrunkardMob，最先进的单机随机游动特定图系统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Other:        </a:t>
            </a:r>
            <a:r>
              <a:rPr lang="en-US" altLang="zh-CN" dirty="0"/>
              <a:t>Graphene </a:t>
            </a:r>
            <a:r>
              <a:rPr lang="zh-CN" altLang="en-US" dirty="0"/>
              <a:t>和GraFSoft</a:t>
            </a:r>
            <a:r>
              <a:rPr lang="en-US" altLang="zh-CN" dirty="0"/>
              <a:t>, </a:t>
            </a:r>
            <a:r>
              <a:rPr lang="zh-CN" altLang="en-US" dirty="0"/>
              <a:t>KnightKing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24DB5-DCE1-4DD7-A1F7-E0023CF4D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58" y="3308121"/>
            <a:ext cx="7298674" cy="2373005"/>
          </a:xfrm>
          <a:prstGeom prst="rect">
            <a:avLst/>
          </a:prstGeom>
        </p:spPr>
      </p:pic>
      <p:grpSp>
        <p:nvGrpSpPr>
          <p:cNvPr id="13" name="组合 66">
            <a:extLst>
              <a:ext uri="{FF2B5EF4-FFF2-40B4-BE49-F238E27FC236}">
                <a16:creationId xmlns:a16="http://schemas.microsoft.com/office/drawing/2014/main" id="{B3DBF4A8-FADE-4563-AAB6-8EE9E0D15147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2905152"/>
            <a:ext cx="2200275" cy="45719"/>
            <a:chOff x="1379008" y="4593590"/>
            <a:chExt cx="2906925" cy="8559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62A37C1-2181-4179-BE7F-53AE9BF0EE13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30A8EA2-B350-4316-9EF1-36BEBFE06719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68">
            <a:extLst>
              <a:ext uri="{FF2B5EF4-FFF2-40B4-BE49-F238E27FC236}">
                <a16:creationId xmlns:a16="http://schemas.microsoft.com/office/drawing/2014/main" id="{98B9934A-EF72-42C9-8620-4F632DFEA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74" y="2547904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1289673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757AFE-7F46-467E-99C4-1EB112565365}"/>
              </a:ext>
            </a:extLst>
          </p:cNvPr>
          <p:cNvSpPr txBox="1"/>
          <p:nvPr/>
        </p:nvSpPr>
        <p:spPr>
          <a:xfrm>
            <a:off x="677070" y="863111"/>
            <a:ext cx="5723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确定行走长度为10，不同行走次数的随机行走的性能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EE408-63CC-408A-AEA1-EC3F1CD0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2" y="1363355"/>
            <a:ext cx="9690847" cy="2183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9303FD-2B68-445B-AA01-3603B2705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2" y="4150213"/>
            <a:ext cx="9695568" cy="20981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A08963C-714E-44C8-A776-C08338C28298}"/>
              </a:ext>
            </a:extLst>
          </p:cNvPr>
          <p:cNvSpPr txBox="1"/>
          <p:nvPr/>
        </p:nvSpPr>
        <p:spPr>
          <a:xfrm>
            <a:off x="750795" y="3623655"/>
            <a:ext cx="589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确定行走数为105的随机行走在不同行走长度下的表现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71A6C6-6C44-4BF8-978E-C8E2825A1B3A}"/>
              </a:ext>
            </a:extLst>
          </p:cNvPr>
          <p:cNvCxnSpPr>
            <a:cxnSpLocks/>
          </p:cNvCxnSpPr>
          <p:nvPr/>
        </p:nvCxnSpPr>
        <p:spPr>
          <a:xfrm>
            <a:off x="750795" y="1295041"/>
            <a:ext cx="5345205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6DF3DA9-EB93-448E-9307-C87629A07266}"/>
              </a:ext>
            </a:extLst>
          </p:cNvPr>
          <p:cNvCxnSpPr>
            <a:cxnSpLocks/>
          </p:cNvCxnSpPr>
          <p:nvPr/>
        </p:nvCxnSpPr>
        <p:spPr>
          <a:xfrm>
            <a:off x="839437" y="4024005"/>
            <a:ext cx="5345205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7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0" y="0"/>
            <a:ext cx="1717560" cy="17018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587" y="1701800"/>
            <a:ext cx="5600880" cy="787400"/>
            <a:chOff x="-1587" y="1701800"/>
            <a:chExt cx="5600880" cy="787400"/>
          </a:xfrm>
        </p:grpSpPr>
        <p:sp>
          <p:nvSpPr>
            <p:cNvPr id="7" name="矩形 6"/>
            <p:cNvSpPr/>
            <p:nvPr/>
          </p:nvSpPr>
          <p:spPr>
            <a:xfrm>
              <a:off x="-1587" y="1701800"/>
              <a:ext cx="2185987" cy="787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89266" y="1741557"/>
              <a:ext cx="3110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</p:grpSp>
      <p:cxnSp>
        <p:nvCxnSpPr>
          <p:cNvPr id="10" name="直接连接符 9"/>
          <p:cNvCxnSpPr/>
          <p:nvPr/>
        </p:nvCxnSpPr>
        <p:spPr>
          <a:xfrm flipH="1">
            <a:off x="3777333" y="0"/>
            <a:ext cx="1023267" cy="1013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0" y="2705100"/>
            <a:ext cx="2114908" cy="209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58780" y="3810000"/>
            <a:ext cx="2435348" cy="2413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477000" y="1866900"/>
            <a:ext cx="4178300" cy="3398667"/>
            <a:chOff x="6477000" y="1866900"/>
            <a:chExt cx="4178300" cy="339866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77000" y="1866900"/>
              <a:ext cx="1524000" cy="2067083"/>
              <a:chOff x="6477000" y="850900"/>
              <a:chExt cx="1524000" cy="37592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6477000" y="8509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477000" y="8509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9131300" y="3149600"/>
              <a:ext cx="1524000" cy="2115967"/>
              <a:chOff x="9131300" y="2222500"/>
              <a:chExt cx="1524000" cy="375920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9131300" y="5981700"/>
                <a:ext cx="1524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655300" y="2222500"/>
                <a:ext cx="0" cy="37592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6917506" y="3163252"/>
            <a:ext cx="273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/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设计原则和技术细节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53012" y="4077950"/>
            <a:ext cx="32085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/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方法评估与对比分析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858780" y="4305300"/>
            <a:ext cx="1336848" cy="13245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70EF3B2-9B77-4F6A-9580-05166055E49B}"/>
              </a:ext>
            </a:extLst>
          </p:cNvPr>
          <p:cNvSpPr txBox="1"/>
          <p:nvPr/>
        </p:nvSpPr>
        <p:spPr>
          <a:xfrm>
            <a:off x="6929373" y="2248554"/>
            <a:ext cx="273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/ 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背景介绍与问题分析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9CC679B-FCB1-41BF-A04B-D5E82667F03E}"/>
              </a:ext>
            </a:extLst>
          </p:cNvPr>
          <p:cNvGrpSpPr/>
          <p:nvPr/>
        </p:nvGrpSpPr>
        <p:grpSpPr>
          <a:xfrm>
            <a:off x="9360215" y="6261214"/>
            <a:ext cx="2484122" cy="516624"/>
            <a:chOff x="6095999" y="346453"/>
            <a:chExt cx="3522032" cy="732477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74D6998-4198-4ED3-9826-46E165E40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49" y="346453"/>
              <a:ext cx="2552182" cy="73247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EE49F953-67F9-4A93-AE37-4C95645C6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99" y="350457"/>
              <a:ext cx="1020957" cy="72446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2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数据分析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D4082E-03B5-4B19-9A9B-4BC50B65C60A}"/>
                  </a:ext>
                </a:extLst>
              </p:cNvPr>
              <p:cNvSpPr txBox="1"/>
              <p:nvPr/>
            </p:nvSpPr>
            <p:spPr>
              <a:xfrm>
                <a:off x="390118" y="894968"/>
                <a:ext cx="11411763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我们首先通过将行走长度固定为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10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，但将行走次数从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改变为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来显示结果。在每张图中，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x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轴表示每次实验配置的行走次数，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y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轴表示完成所有这些行走所需的时间。首先，我们可以看到在不同的行走次数和不同的图表数据集下，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GraphWalker</a:t>
                </a:r>
                <a:r>
                  <a:rPr lang="zh-CN" altLang="en-US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始终比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DrunkardMob</a:t>
                </a:r>
                <a:r>
                  <a:rPr lang="zh-CN" altLang="en-US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快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。特别是，在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YahooWeb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上跑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次步，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DrunkardMob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要花近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20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分钟，而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GraphWalker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只需要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17.8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秒。也就是说，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GraphWalker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实现了</a:t>
                </a:r>
                <a:r>
                  <a:rPr lang="en-US" altLang="zh-CN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70</a:t>
                </a:r>
                <a:r>
                  <a:rPr lang="zh-CN" altLang="en-US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个⇥加速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。一般来说，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GraphWalker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在所有设置下都可以实现</a:t>
                </a:r>
                <a:r>
                  <a:rPr lang="en-US" altLang="zh-CN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16</a:t>
                </a:r>
                <a:r>
                  <a:rPr lang="zh-CN" altLang="en-US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个⇥到</a:t>
                </a:r>
                <a:r>
                  <a:rPr lang="en-US" altLang="zh-CN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70</a:t>
                </a:r>
                <a:r>
                  <a:rPr lang="zh-CN" altLang="en-US" dirty="0">
                    <a:solidFill>
                      <a:srgbClr val="FF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个⇥加速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。此外，对于漫步次数不是太大的情况，</a:t>
                </a:r>
                <a:r>
                  <a:rPr lang="en-US" altLang="zh-CN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I/O</a:t>
                </a:r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成本是主要因素，因此运行不同漫步次数的总时间几乎是一个常数。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D4082E-03B5-4B19-9A9B-4BC50B65C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8" y="894968"/>
                <a:ext cx="11411763" cy="1754326"/>
              </a:xfrm>
              <a:prstGeom prst="rect">
                <a:avLst/>
              </a:prstGeom>
              <a:blipFill>
                <a:blip r:embed="rId3"/>
                <a:stretch>
                  <a:fillRect l="-481" t="-2778" r="-321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8F9A38-BAE7-4C02-936F-4B6AC68174ED}"/>
                  </a:ext>
                </a:extLst>
              </p:cNvPr>
              <p:cNvSpPr txBox="1"/>
              <p:nvPr/>
            </p:nvSpPr>
            <p:spPr>
              <a:xfrm>
                <a:off x="390118" y="3226837"/>
                <a:ext cx="1086746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即使在大型图上运行数百亿次随机游动，GraphWalker仍然可以在合理的时间内完成。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然而，由于内存不足的错误，DrunkardMob甚至不能在大的图上运行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次遍历，所以我们在超过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次遍历的设置中不显示DrunkardMob的结果。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当图表变得非常大时，DrunkardMob可能无法运行。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主要原因如下: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(1)DrunkardMob将所有的行走状态都保存在记忆中，所以很难支持大量的行走。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  <a:latin typeface="隶书" panose="02010509060101010101" pitchFamily="49" charset="-122"/>
                    <a:ea typeface="隶书" panose="02010509060101010101" pitchFamily="49" charset="-122"/>
                  </a:rPr>
                  <a:t>(2)DrunkardMob为每128个顶点使用一个动态数组索引，图变大时会导致很大的内存开销，并且当需要打开太多的文件时，它也很难把遍历写到磁盘上。</a:t>
                </a:r>
                <a:endParaRPr lang="en-US" altLang="zh-CN" dirty="0">
                  <a:solidFill>
                    <a:srgbClr val="000000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C8F9A38-BAE7-4C02-936F-4B6AC6817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18" y="3226837"/>
                <a:ext cx="10867465" cy="2308324"/>
              </a:xfrm>
              <a:prstGeom prst="rect">
                <a:avLst/>
              </a:prstGeom>
              <a:blipFill>
                <a:blip r:embed="rId4"/>
                <a:stretch>
                  <a:fillRect l="-505" t="-1319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79154E0-0792-44D9-BAF1-749C9151F12E}"/>
              </a:ext>
            </a:extLst>
          </p:cNvPr>
          <p:cNvCxnSpPr>
            <a:cxnSpLocks/>
          </p:cNvCxnSpPr>
          <p:nvPr/>
        </p:nvCxnSpPr>
        <p:spPr>
          <a:xfrm flipV="1">
            <a:off x="502698" y="3173047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787EDF4-3690-42FC-9EAD-3950E815F711}"/>
              </a:ext>
            </a:extLst>
          </p:cNvPr>
          <p:cNvSpPr txBox="1"/>
          <p:nvPr/>
        </p:nvSpPr>
        <p:spPr>
          <a:xfrm>
            <a:off x="415016" y="2665920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可伸缩性</a:t>
            </a:r>
          </a:p>
        </p:txBody>
      </p:sp>
    </p:spTree>
    <p:extLst>
      <p:ext uri="{BB962C8B-B14F-4D97-AF65-F5344CB8AC3E}">
        <p14:creationId xmlns:p14="http://schemas.microsoft.com/office/powerpoint/2010/main" val="260937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146706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现状及分析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24A3D-7E88-49FB-919F-D98CDAFB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09" y="1271620"/>
            <a:ext cx="9124950" cy="2257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F1C131-3C24-4D7C-AC07-5C95C8BA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08" y="4175778"/>
            <a:ext cx="4524375" cy="1895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2D735B1-1278-40BC-80D7-090576EABDB9}"/>
              </a:ext>
            </a:extLst>
          </p:cNvPr>
          <p:cNvSpPr txBox="1"/>
          <p:nvPr/>
        </p:nvSpPr>
        <p:spPr>
          <a:xfrm>
            <a:off x="571501" y="3621512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I/O利用率和行走更新速率(DrunkardMob需要150个I/O, GraphWalker只需要46个I/O)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71B9815-DD10-4A7E-865D-B3AAC469B8C2}"/>
              </a:ext>
            </a:extLst>
          </p:cNvPr>
          <p:cNvCxnSpPr>
            <a:cxnSpLocks/>
          </p:cNvCxnSpPr>
          <p:nvPr/>
        </p:nvCxnSpPr>
        <p:spPr>
          <a:xfrm>
            <a:off x="571501" y="3990844"/>
            <a:ext cx="7962899" cy="1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286D8756-1311-40BE-88A3-117929B9D56C}"/>
              </a:ext>
            </a:extLst>
          </p:cNvPr>
          <p:cNvSpPr txBox="1"/>
          <p:nvPr/>
        </p:nvSpPr>
        <p:spPr>
          <a:xfrm>
            <a:off x="571501" y="972352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基于随机游走的算法性能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17056B7-D8C5-41BA-B87F-2256460E3B6B}"/>
              </a:ext>
            </a:extLst>
          </p:cNvPr>
          <p:cNvCxnSpPr>
            <a:cxnSpLocks/>
          </p:cNvCxnSpPr>
          <p:nvPr/>
        </p:nvCxnSpPr>
        <p:spPr>
          <a:xfrm>
            <a:off x="571501" y="1361715"/>
            <a:ext cx="7962899" cy="1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23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实验数据分析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01CD22-A52A-40AB-A748-8FCF3C1B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65" y="1267708"/>
            <a:ext cx="4876800" cy="11620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BFB30B-AB07-4AFB-B8FC-4410D288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212507"/>
            <a:ext cx="5886450" cy="2028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D33C69-DE89-44E9-8BC6-02AFBDF60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93" y="3133657"/>
            <a:ext cx="5005387" cy="21262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6C0FE8F-45FD-4689-BE96-AFA5F6081565}"/>
              </a:ext>
            </a:extLst>
          </p:cNvPr>
          <p:cNvSpPr txBox="1"/>
          <p:nvPr/>
        </p:nvSpPr>
        <p:spPr>
          <a:xfrm>
            <a:off x="5652528" y="1225387"/>
            <a:ext cx="57822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为了更好地理解GraphWalker中设计优化的效果，我们还在表2中显示了时间成本细分。注意，在整个执行过程中，有三个关键操作: </a:t>
            </a:r>
            <a:r>
              <a:rPr lang="en-US" altLang="zh-CN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Graph Loading </a:t>
            </a:r>
            <a:r>
              <a:rPr lang="zh-CN" altLang="en-US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 </a:t>
            </a:r>
            <a:r>
              <a:rPr lang="en-US" altLang="zh-CN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Walk Updating </a:t>
            </a:r>
            <a:r>
              <a:rPr lang="zh-CN" altLang="en-US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Walk Persisting</a:t>
            </a:r>
            <a:endParaRPr lang="zh-CN" altLang="en-US" dirty="0">
              <a:solidFill>
                <a:srgbClr val="FF00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B445C5-0B54-4453-8454-089883FB4B43}"/>
              </a:ext>
            </a:extLst>
          </p:cNvPr>
          <p:cNvSpPr txBox="1"/>
          <p:nvPr/>
        </p:nvSpPr>
        <p:spPr>
          <a:xfrm>
            <a:off x="478790" y="5409882"/>
            <a:ext cx="3510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和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Graphene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以及</a:t>
            </a:r>
            <a:r>
              <a:rPr lang="en-US" altLang="zh-CN" dirty="0" err="1">
                <a:latin typeface="华文隶书" panose="02010800040101010101" pitchFamily="2" charset="-122"/>
                <a:ea typeface="华文隶书" panose="02010800040101010101" pitchFamily="2" charset="-122"/>
              </a:rPr>
              <a:t>GraFSoft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的对比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360463E-625A-4F5E-9936-ADFEC241C3C6}"/>
              </a:ext>
            </a:extLst>
          </p:cNvPr>
          <p:cNvCxnSpPr>
            <a:cxnSpLocks/>
          </p:cNvCxnSpPr>
          <p:nvPr/>
        </p:nvCxnSpPr>
        <p:spPr>
          <a:xfrm>
            <a:off x="542365" y="5779214"/>
            <a:ext cx="2793328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C22D686-5E91-4565-9FB4-7F9344845FC4}"/>
              </a:ext>
            </a:extLst>
          </p:cNvPr>
          <p:cNvSpPr txBox="1"/>
          <p:nvPr/>
        </p:nvSpPr>
        <p:spPr>
          <a:xfrm>
            <a:off x="6447456" y="5409882"/>
            <a:ext cx="3510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和</a:t>
            </a:r>
            <a:r>
              <a:rPr lang="en-US" altLang="zh-CN" dirty="0" err="1">
                <a:latin typeface="华文隶书" panose="02010800040101010101" pitchFamily="2" charset="-122"/>
                <a:ea typeface="华文隶书" panose="02010800040101010101" pitchFamily="2" charset="-122"/>
              </a:rPr>
              <a:t>KnightKing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的对比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D63DC3-0DB5-448F-9C9F-4AB4E62A20A9}"/>
              </a:ext>
            </a:extLst>
          </p:cNvPr>
          <p:cNvCxnSpPr>
            <a:cxnSpLocks/>
          </p:cNvCxnSpPr>
          <p:nvPr/>
        </p:nvCxnSpPr>
        <p:spPr>
          <a:xfrm>
            <a:off x="6511031" y="5779214"/>
            <a:ext cx="2793328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782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99E7D-94A6-4F0B-B0E4-EC3E0BF8F1E7}"/>
              </a:ext>
            </a:extLst>
          </p:cNvPr>
          <p:cNvCxnSpPr>
            <a:cxnSpLocks/>
          </p:cNvCxnSpPr>
          <p:nvPr/>
        </p:nvCxnSpPr>
        <p:spPr>
          <a:xfrm flipV="1">
            <a:off x="478790" y="626110"/>
            <a:ext cx="1236432" cy="5716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2111A9F-F53F-4FB6-997D-7E18312D9F4A}"/>
              </a:ext>
            </a:extLst>
          </p:cNvPr>
          <p:cNvSpPr txBox="1"/>
          <p:nvPr/>
        </p:nvSpPr>
        <p:spPr>
          <a:xfrm>
            <a:off x="391108" y="118983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实验数据分析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0BD7733A-DCB3-457F-B6C3-9BC578F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CEED12-6733-41DD-B11F-9868444E1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64" y="987931"/>
            <a:ext cx="6076950" cy="2505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0A2BE5-C354-4E0D-B4E8-29192FC9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8" y="3589603"/>
            <a:ext cx="6103871" cy="25720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CC3BD2A-2482-4F70-AFBF-AE806BE79D4F}"/>
              </a:ext>
            </a:extLst>
          </p:cNvPr>
          <p:cNvSpPr txBox="1"/>
          <p:nvPr/>
        </p:nvSpPr>
        <p:spPr>
          <a:xfrm>
            <a:off x="6846793" y="1356555"/>
            <a:ext cx="4758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HDD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上运行试验验证存储设备的影响。左图显示了我们在本文中考虑的四种算法的运行时间成本，这里我们只显示了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Friendster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和</a:t>
            </a:r>
            <a:r>
              <a:rPr lang="en-US" altLang="zh-CN" dirty="0" err="1">
                <a:latin typeface="华文隶书" panose="02010800040101010101" pitchFamily="2" charset="-122"/>
                <a:ea typeface="华文隶书" panose="02010800040101010101" pitchFamily="2" charset="-122"/>
              </a:rPr>
              <a:t>YahooWeb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的结果。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D51817-8F26-4AAF-8735-C791BFA09A39}"/>
              </a:ext>
            </a:extLst>
          </p:cNvPr>
          <p:cNvSpPr txBox="1"/>
          <p:nvPr/>
        </p:nvSpPr>
        <p:spPr>
          <a:xfrm>
            <a:off x="6752614" y="3854411"/>
            <a:ext cx="4964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为了研究块大小的影响，我们在内存中只保留一个块，并在CrawlWeb上运行PPR算法作为研究案例。在这里，我们考虑了两种分别从1000和100000个源开始随机游动的PPR算法。</a:t>
            </a:r>
          </a:p>
        </p:txBody>
      </p:sp>
    </p:spTree>
    <p:extLst>
      <p:ext uri="{BB962C8B-B14F-4D97-AF65-F5344CB8AC3E}">
        <p14:creationId xmlns:p14="http://schemas.microsoft.com/office/powerpoint/2010/main" val="183214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55443"/>
            <a:ext cx="12192000" cy="5779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0"/>
          <a:stretch>
            <a:fillRect/>
          </a:stretch>
        </p:blipFill>
        <p:spPr>
          <a:xfrm>
            <a:off x="0" y="1071912"/>
            <a:ext cx="5143500" cy="5786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31" y="-1915995"/>
            <a:ext cx="12192000" cy="53290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1679" y="420126"/>
            <a:ext cx="12192000" cy="5779008"/>
          </a:xfrm>
          <a:prstGeom prst="rect">
            <a:avLst/>
          </a:prstGeom>
        </p:spPr>
      </p:pic>
      <p:sp>
        <p:nvSpPr>
          <p:cNvPr id="7" name="PA-102258"/>
          <p:cNvSpPr/>
          <p:nvPr>
            <p:custDataLst>
              <p:tags r:id="rId1"/>
            </p:custDataLst>
          </p:nvPr>
        </p:nvSpPr>
        <p:spPr>
          <a:xfrm>
            <a:off x="6491270" y="5072067"/>
            <a:ext cx="54530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65">
              <a:lnSpc>
                <a:spcPct val="125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庞门正道真贵楷体" panose="02010600030101010101" pitchFamily="2" charset="-122"/>
                <a:ea typeface="庞门正道真贵楷体" panose="02010600030101010101" pitchFamily="2" charset="-122"/>
                <a:sym typeface="+mn-lt"/>
              </a:rPr>
              <a:t>感谢各位！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4F1E166-F2E6-435D-B336-98333BA7A788}"/>
              </a:ext>
            </a:extLst>
          </p:cNvPr>
          <p:cNvSpPr txBox="1">
            <a:spLocks/>
          </p:cNvSpPr>
          <p:nvPr/>
        </p:nvSpPr>
        <p:spPr>
          <a:xfrm>
            <a:off x="2142619" y="2620760"/>
            <a:ext cx="8130933" cy="13475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1.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 背景介绍与问题分析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C96FBA8-E924-47ED-950E-6970E8447819}"/>
              </a:ext>
            </a:extLst>
          </p:cNvPr>
          <p:cNvCxnSpPr>
            <a:cxnSpLocks/>
          </p:cNvCxnSpPr>
          <p:nvPr/>
        </p:nvCxnSpPr>
        <p:spPr>
          <a:xfrm>
            <a:off x="478790" y="631826"/>
            <a:ext cx="1132960" cy="4513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BD35676-5612-4205-9A76-BCF378FF74F1}"/>
              </a:ext>
            </a:extLst>
          </p:cNvPr>
          <p:cNvSpPr txBox="1"/>
          <p:nvPr/>
        </p:nvSpPr>
        <p:spPr>
          <a:xfrm>
            <a:off x="439976" y="129212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提案背景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3F959BF-37B7-47DB-B6DF-BC3789F6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970149-0511-4AC8-B4D2-FDBB19EB4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1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540064" y="604932"/>
            <a:ext cx="1846099" cy="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1340" y="11824"/>
            <a:ext cx="172354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传统的图系统</a:t>
            </a:r>
          </a:p>
        </p:txBody>
      </p:sp>
      <p:pic>
        <p:nvPicPr>
          <p:cNvPr id="41" name="图片 40" descr="计算机学院logo-组合01">
            <a:extLst>
              <a:ext uri="{FF2B5EF4-FFF2-40B4-BE49-F238E27FC236}">
                <a16:creationId xmlns:a16="http://schemas.microsoft.com/office/drawing/2014/main" id="{53F6DBFC-FA9B-4916-9261-A6EE66CA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E29A276-3C26-4BA0-A1C9-9BCCB102D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12673B-51FB-40C2-851D-8269B1F11224}"/>
              </a:ext>
            </a:extLst>
          </p:cNvPr>
          <p:cNvSpPr txBox="1"/>
          <p:nvPr/>
        </p:nvSpPr>
        <p:spPr>
          <a:xfrm>
            <a:off x="3007397" y="1169688"/>
            <a:ext cx="8746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该方法迭代地将图块装入内存进行分析，以减少随机I/ o。然而，这种基于迭代的模型限制了运行随机遍历的效率和可伸缩性，而随机遍历是分析大型图的基本技术。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2F9D115-E511-43EE-8477-5D3056EF6FB2}"/>
              </a:ext>
            </a:extLst>
          </p:cNvPr>
          <p:cNvSpPr/>
          <p:nvPr/>
        </p:nvSpPr>
        <p:spPr>
          <a:xfrm>
            <a:off x="892848" y="985661"/>
            <a:ext cx="1917027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传统迭代模型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568458-A60C-4EAC-8BBF-DB9CA3ECC3A4}"/>
              </a:ext>
            </a:extLst>
          </p:cNvPr>
          <p:cNvSpPr/>
          <p:nvPr/>
        </p:nvSpPr>
        <p:spPr>
          <a:xfrm>
            <a:off x="2571750" y="2196746"/>
            <a:ext cx="9201150" cy="19847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C3B362-7798-4D7F-8ACB-82D8E67A12FE}"/>
              </a:ext>
            </a:extLst>
          </p:cNvPr>
          <p:cNvSpPr txBox="1"/>
          <p:nvPr/>
        </p:nvSpPr>
        <p:spPr>
          <a:xfrm>
            <a:off x="2905125" y="2282729"/>
            <a:ext cx="8743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随机</a:t>
            </a:r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假设我们所需要的数据是随机分散在磁盘的不同页的不同扇区中的，那么找到相应的数据需要等到磁臂（寻址作用）旋转到指定的页，然后盘片寻找到对应的扇区，才能找到我们所需要的一块数据，一次进行此过程直到找完所有数据，这个就是随机IO，读取数据速度较慢。</a:t>
            </a:r>
            <a:endParaRPr lang="en-US" altLang="zh-CN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顺序</a:t>
            </a:r>
            <a:r>
              <a:rPr lang="en-US" altLang="zh-CN" dirty="0">
                <a:solidFill>
                  <a:srgbClr val="FF0000"/>
                </a:solidFill>
              </a:rPr>
              <a:t>IO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假设我们已经找到了第一块数据，并且其他所需的数据就在这一块数据后边，那么就不需要重新寻址，可以依次拿到我们所需的数据，这个就叫顺序IO。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ABC29EC-4416-4DAB-A0CE-9DB4BBFBABA7}"/>
              </a:ext>
            </a:extLst>
          </p:cNvPr>
          <p:cNvSpPr/>
          <p:nvPr/>
        </p:nvSpPr>
        <p:spPr>
          <a:xfrm>
            <a:off x="2009775" y="4886706"/>
            <a:ext cx="8029575" cy="1366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部署新的具有异步行走更新的状态感知的I/O模型，提出了一种I/O高效的随机行走图系统GraphWalker。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B33DE5E4-4033-419F-98A0-8FD580BDC49F}"/>
              </a:ext>
            </a:extLst>
          </p:cNvPr>
          <p:cNvSpPr/>
          <p:nvPr/>
        </p:nvSpPr>
        <p:spPr>
          <a:xfrm>
            <a:off x="1695450" y="1900061"/>
            <a:ext cx="116804" cy="351013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478790" y="614124"/>
            <a:ext cx="3091220" cy="17702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26045" y="73442"/>
            <a:ext cx="319670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迭代模型举例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--</a:t>
            </a:r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GraphyChi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1" name="图片 40" descr="计算机学院logo-组合01">
            <a:extLst>
              <a:ext uri="{FF2B5EF4-FFF2-40B4-BE49-F238E27FC236}">
                <a16:creationId xmlns:a16="http://schemas.microsoft.com/office/drawing/2014/main" id="{53F6DBFC-FA9B-4916-9261-A6EE66CA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E29A276-3C26-4BA0-A1C9-9BCCB102D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F9CD8-F7E7-404C-9149-E3DA16FD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6" y="1138953"/>
            <a:ext cx="3532094" cy="1521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FC1D26-1E34-4A7C-8CB4-71A9E1358B65}"/>
              </a:ext>
            </a:extLst>
          </p:cNvPr>
          <p:cNvSpPr txBox="1"/>
          <p:nvPr/>
        </p:nvSpPr>
        <p:spPr>
          <a:xfrm>
            <a:off x="561453" y="2888893"/>
            <a:ext cx="1142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将图(V,E)的顶点划分为P个区间，每个间隔都与一个分片相关联，分片存储了该间隔内所有具有目标顶点的边。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DB795F-4E43-48EB-B2CD-840375A20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667" y="1138953"/>
            <a:ext cx="7870960" cy="12617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EB44C4-C378-4DB4-B661-B6F5AC60F538}"/>
              </a:ext>
            </a:extLst>
          </p:cNvPr>
          <p:cNvSpPr txBox="1"/>
          <p:nvPr/>
        </p:nvSpPr>
        <p:spPr>
          <a:xfrm>
            <a:off x="561453" y="3333980"/>
            <a:ext cx="11323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7030A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raphChi将所有顶点分割成不相交的间隔，并将每个间隔与一个分片关联，分片存储目标顶点位于该间隔内的所有边。每个碎片中的边根据它们的源顶点进行排序。并通过使用并行滑动窗口(PSW)迭代地加载所有子图，如图1(c)所示。在每次迭代中，它以循环顺序加载子图，并保证整个图中所有计算任务之间的同步。GraphChi将随机访问传输到一系列顺序访问，并极大地提高了驻留在磁盘上的图处理的性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C52BEA-7F69-4F73-98E3-C56324CD1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634" y="4667214"/>
            <a:ext cx="7060373" cy="17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478790" y="631826"/>
            <a:ext cx="1132960" cy="4513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9976" y="129212"/>
            <a:ext cx="1980029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随机游走的限制</a:t>
            </a:r>
          </a:p>
        </p:txBody>
      </p:sp>
      <p:pic>
        <p:nvPicPr>
          <p:cNvPr id="41" name="图片 40" descr="计算机学院logo-组合01">
            <a:extLst>
              <a:ext uri="{FF2B5EF4-FFF2-40B4-BE49-F238E27FC236}">
                <a16:creationId xmlns:a16="http://schemas.microsoft.com/office/drawing/2014/main" id="{53F6DBFC-FA9B-4916-9261-A6EE66CA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E29A276-3C26-4BA0-A1C9-9BCCB102D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02110-96C6-42AB-92B8-67BAE4E79169}"/>
              </a:ext>
            </a:extLst>
          </p:cNvPr>
          <p:cNvSpPr txBox="1"/>
          <p:nvPr/>
        </p:nvSpPr>
        <p:spPr>
          <a:xfrm>
            <a:off x="705411" y="1393508"/>
            <a:ext cx="9713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随机游动已被证明是分析大型图的有效方法。如PageRank (PPR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), 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SimRank (SR)，随机遍历支配(RWD)从所有顶点开始遍历，以度量对整个图的影响扩散。为了计算所有顶点的PPR和全对相似性，还需要从每个顶点开始随机遍历，这会导致大量并行遍历。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1B3E9C68-F883-4994-BDA6-11E09BAA6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195047"/>
              </p:ext>
            </p:extLst>
          </p:nvPr>
        </p:nvGraphicFramePr>
        <p:xfrm>
          <a:off x="-1124350" y="2592924"/>
          <a:ext cx="7088709" cy="354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B0D5EFB5-6F22-466B-8228-5FF2B620E05D}"/>
              </a:ext>
            </a:extLst>
          </p:cNvPr>
          <p:cNvSpPr txBox="1"/>
          <p:nvPr/>
        </p:nvSpPr>
        <p:spPr>
          <a:xfrm>
            <a:off x="3451784" y="2884354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Limitation 1: Low I/O utilization.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30EB1A2-832D-43DC-B2DE-0C2A11706555}"/>
              </a:ext>
            </a:extLst>
          </p:cNvPr>
          <p:cNvSpPr txBox="1"/>
          <p:nvPr/>
        </p:nvSpPr>
        <p:spPr>
          <a:xfrm>
            <a:off x="3453493" y="4143228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Limitation 2: Low walk updating rate. T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45460C4-434E-4DF8-820F-DF889A10ABD0}"/>
              </a:ext>
            </a:extLst>
          </p:cNvPr>
          <p:cNvSpPr txBox="1"/>
          <p:nvPr/>
        </p:nvSpPr>
        <p:spPr>
          <a:xfrm>
            <a:off x="3288150" y="5464492"/>
            <a:ext cx="9713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Limitation 3: High memory cost for managing walk data.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95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>
            <a:off x="478790" y="631826"/>
            <a:ext cx="1132960" cy="4513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39976" y="129212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本文贡献</a:t>
            </a:r>
          </a:p>
        </p:txBody>
      </p:sp>
      <p:pic>
        <p:nvPicPr>
          <p:cNvPr id="41" name="图片 40" descr="计算机学院logo-组合01">
            <a:extLst>
              <a:ext uri="{FF2B5EF4-FFF2-40B4-BE49-F238E27FC236}">
                <a16:creationId xmlns:a16="http://schemas.microsoft.com/office/drawing/2014/main" id="{53F6DBFC-FA9B-4916-9261-A6EE66CAD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E29A276-3C26-4BA0-A1C9-9BCCB102D2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47" y="11824"/>
            <a:ext cx="1209675" cy="9239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3E4251-65E6-442F-A64D-294A9FC6163E}"/>
              </a:ext>
            </a:extLst>
          </p:cNvPr>
          <p:cNvSpPr txBox="1"/>
          <p:nvPr/>
        </p:nvSpPr>
        <p:spPr>
          <a:xfrm>
            <a:off x="439976" y="1357090"/>
            <a:ext cx="9713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•我们开发了一种新的状态感知的I/O模型，该模型利用每个随机遍历的状态，优先将遍历最多的图块从磁盘加载到内存中，从而提高I/O利用率。</a:t>
            </a:r>
            <a:endParaRPr lang="en-US" altLang="zh-CN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PA_文本框 14">
            <a:extLst>
              <a:ext uri="{FF2B5EF4-FFF2-40B4-BE49-F238E27FC236}">
                <a16:creationId xmlns:a16="http://schemas.microsoft.com/office/drawing/2014/main" id="{80DB3EBB-CD76-4BD8-BEDD-E9CCB5C350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9864" y="895425"/>
            <a:ext cx="53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状态感知</a:t>
            </a:r>
          </a:p>
        </p:txBody>
      </p:sp>
      <p:cxnSp>
        <p:nvCxnSpPr>
          <p:cNvPr id="11" name="PA_直接连接符 16">
            <a:extLst>
              <a:ext uri="{FF2B5EF4-FFF2-40B4-BE49-F238E27FC236}">
                <a16:creationId xmlns:a16="http://schemas.microsoft.com/office/drawing/2014/main" id="{79C020FB-75CA-4BB4-817F-8FD275F85837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478790" y="1361490"/>
            <a:ext cx="4223690" cy="369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DBB0A2A-6BEF-46D0-9181-518EB548D63D}"/>
              </a:ext>
            </a:extLst>
          </p:cNvPr>
          <p:cNvSpPr txBox="1"/>
          <p:nvPr/>
        </p:nvSpPr>
        <p:spPr>
          <a:xfrm>
            <a:off x="417864" y="2745034"/>
            <a:ext cx="9713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•异步行走更新方案允许每次行走移动尽可能多的步数，从而充分利用加载的子图。为了解决异步更新引起的离散者问题，我们还采用了一种概率方法来平衡每次行走的进度。</a:t>
            </a:r>
            <a:endParaRPr lang="en-US" altLang="zh-CN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PA_文本框 14">
            <a:extLst>
              <a:ext uri="{FF2B5EF4-FFF2-40B4-BE49-F238E27FC236}">
                <a16:creationId xmlns:a16="http://schemas.microsoft.com/office/drawing/2014/main" id="{D027AA0A-2360-43F7-8CAE-25B1E2B3B7F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79864" y="2303146"/>
            <a:ext cx="53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异步行走</a:t>
            </a:r>
          </a:p>
        </p:txBody>
      </p:sp>
      <p:cxnSp>
        <p:nvCxnSpPr>
          <p:cNvPr id="14" name="PA_直接连接符 16">
            <a:extLst>
              <a:ext uri="{FF2B5EF4-FFF2-40B4-BE49-F238E27FC236}">
                <a16:creationId xmlns:a16="http://schemas.microsoft.com/office/drawing/2014/main" id="{1EBF9C56-8E14-4F4E-AA9C-051E962D63E7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478790" y="2769211"/>
            <a:ext cx="4223690" cy="369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355E928-568A-4D48-B8AB-F85B87BD0675}"/>
              </a:ext>
            </a:extLst>
          </p:cNvPr>
          <p:cNvSpPr txBox="1"/>
          <p:nvPr/>
        </p:nvSpPr>
        <p:spPr>
          <a:xfrm>
            <a:off x="329454" y="4380603"/>
            <a:ext cx="9713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•轻量级的以块为中心的索引方案来管理行走状态，并采用固定长度的行走缓冲策略来降低记录行走状态的内存成本。还开发了一个基于磁盘的漫步管理方案，并使用异步批处理I/ </a:t>
            </a:r>
            <a:r>
              <a:rPr lang="en-US" altLang="zh-CN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O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将漫步状态写回磁盘，以支持在大型图上并行运行大量随机漫步。</a:t>
            </a:r>
            <a:endParaRPr lang="en-US" altLang="zh-CN" dirty="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" name="PA_文本框 14">
            <a:extLst>
              <a:ext uri="{FF2B5EF4-FFF2-40B4-BE49-F238E27FC236}">
                <a16:creationId xmlns:a16="http://schemas.microsoft.com/office/drawing/2014/main" id="{6EE6FC91-203F-4F5F-9B68-A3B2022B08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70734" y="3872772"/>
            <a:ext cx="532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块中心索引管理</a:t>
            </a:r>
          </a:p>
        </p:txBody>
      </p:sp>
      <p:cxnSp>
        <p:nvCxnSpPr>
          <p:cNvPr id="18" name="PA_直接连接符 16">
            <a:extLst>
              <a:ext uri="{FF2B5EF4-FFF2-40B4-BE49-F238E27FC236}">
                <a16:creationId xmlns:a16="http://schemas.microsoft.com/office/drawing/2014/main" id="{C1A02279-6823-47F1-B975-5F2E5BF3C84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469660" y="4338837"/>
            <a:ext cx="4223690" cy="3693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35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74F1E166-F2E6-435D-B336-98333BA7A788}"/>
              </a:ext>
            </a:extLst>
          </p:cNvPr>
          <p:cNvSpPr txBox="1">
            <a:spLocks/>
          </p:cNvSpPr>
          <p:nvPr/>
        </p:nvSpPr>
        <p:spPr>
          <a:xfrm>
            <a:off x="2625707" y="2755231"/>
            <a:ext cx="7100588" cy="13475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2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、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  <a:cs typeface="+mn-cs"/>
              </a:rPr>
              <a:t>设计原则和技术细节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E862A49-132C-4B19-9406-A8AC7A4EE06F}"/>
              </a:ext>
            </a:extLst>
          </p:cNvPr>
          <p:cNvCxnSpPr>
            <a:cxnSpLocks/>
          </p:cNvCxnSpPr>
          <p:nvPr/>
        </p:nvCxnSpPr>
        <p:spPr>
          <a:xfrm flipV="1">
            <a:off x="478790" y="628015"/>
            <a:ext cx="1852930" cy="3810"/>
          </a:xfrm>
          <a:prstGeom prst="line">
            <a:avLst/>
          </a:prstGeom>
          <a:ln w="9525">
            <a:solidFill>
              <a:srgbClr val="2E4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82C18F6-A1E3-44A5-A60A-3CCE54AE667B}"/>
              </a:ext>
            </a:extLst>
          </p:cNvPr>
          <p:cNvSpPr txBox="1"/>
          <p:nvPr/>
        </p:nvSpPr>
        <p:spPr>
          <a:xfrm>
            <a:off x="438176" y="120888"/>
            <a:ext cx="1210588" cy="50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65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主要思想</a:t>
            </a:r>
          </a:p>
        </p:txBody>
      </p:sp>
      <p:pic>
        <p:nvPicPr>
          <p:cNvPr id="11" name="图片 10" descr="计算机学院logo-组合01">
            <a:extLst>
              <a:ext uri="{FF2B5EF4-FFF2-40B4-BE49-F238E27FC236}">
                <a16:creationId xmlns:a16="http://schemas.microsoft.com/office/drawing/2014/main" id="{19F47A0C-EA20-42C5-AF84-31D80F57A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007" y="160827"/>
            <a:ext cx="2581739" cy="6259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FD9362F-41DA-4BDB-BCA6-FB3F76CBAADA}"/>
              </a:ext>
            </a:extLst>
          </p:cNvPr>
          <p:cNvSpPr txBox="1"/>
          <p:nvPr/>
        </p:nvSpPr>
        <p:spPr>
          <a:xfrm>
            <a:off x="319570" y="2490256"/>
            <a:ext cx="11359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们的目标不仅是支持大量的步行，比如数百亿的步行，而且支持很长的步行，比如每次步行数千步。为了实现这一目标，主要思想是采用一种状态感知模型，该模型利用了每次行走的状态，例如，行走停留的当前顶点。简单地说，与基于迭代的模型盲目顺序加载图块不同，状态感知模型选择加载遍历次数最多的图块，并让每个遍历移动尽可能多的步数，直到到达加载子图的边界。通过这样做，步行可以得到尽可能多的更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7CCD9A-EEDC-45BE-B4EC-88FD49EA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75" y="3920249"/>
            <a:ext cx="4165024" cy="22940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070419-D9C5-4165-9E2B-00A421AD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663" y="3822343"/>
            <a:ext cx="3895541" cy="2294041"/>
          </a:xfrm>
          <a:prstGeom prst="rect">
            <a:avLst/>
          </a:prstGeom>
        </p:spPr>
      </p:pic>
      <p:sp>
        <p:nvSpPr>
          <p:cNvPr id="12" name="椭圆 11" descr="数据库">
            <a:extLst>
              <a:ext uri="{FF2B5EF4-FFF2-40B4-BE49-F238E27FC236}">
                <a16:creationId xmlns:a16="http://schemas.microsoft.com/office/drawing/2014/main" id="{131BE0F9-25B0-491E-95B7-A2CAAFFDE948}"/>
              </a:ext>
            </a:extLst>
          </p:cNvPr>
          <p:cNvSpPr/>
          <p:nvPr/>
        </p:nvSpPr>
        <p:spPr>
          <a:xfrm>
            <a:off x="2490069" y="628015"/>
            <a:ext cx="1706412" cy="1706412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9ED473-9E99-4971-BB26-8C5406BC7662}"/>
              </a:ext>
            </a:extLst>
          </p:cNvPr>
          <p:cNvSpPr txBox="1"/>
          <p:nvPr/>
        </p:nvSpPr>
        <p:spPr>
          <a:xfrm>
            <a:off x="3936387" y="882483"/>
            <a:ext cx="1852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状态感知图加载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221DEB-BA81-4A3C-96D6-026405DD7CC6}"/>
              </a:ext>
            </a:extLst>
          </p:cNvPr>
          <p:cNvSpPr txBox="1"/>
          <p:nvPr/>
        </p:nvSpPr>
        <p:spPr>
          <a:xfrm>
            <a:off x="3926862" y="1329979"/>
            <a:ext cx="170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异步遍历更新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98D44E-4746-4D2D-A840-9E0FB6349366}"/>
              </a:ext>
            </a:extLst>
          </p:cNvPr>
          <p:cNvSpPr txBox="1"/>
          <p:nvPr/>
        </p:nvSpPr>
        <p:spPr>
          <a:xfrm>
            <a:off x="3935307" y="1753054"/>
            <a:ext cx="1852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轻量级遍历管理</a:t>
            </a:r>
          </a:p>
        </p:txBody>
      </p:sp>
      <p:grpSp>
        <p:nvGrpSpPr>
          <p:cNvPr id="18" name="组合 66">
            <a:extLst>
              <a:ext uri="{FF2B5EF4-FFF2-40B4-BE49-F238E27FC236}">
                <a16:creationId xmlns:a16="http://schemas.microsoft.com/office/drawing/2014/main" id="{45432627-4BC8-46F3-8E1C-A732F84B8EA5}"/>
              </a:ext>
            </a:extLst>
          </p:cNvPr>
          <p:cNvGrpSpPr>
            <a:grpSpLocks/>
          </p:cNvGrpSpPr>
          <p:nvPr/>
        </p:nvGrpSpPr>
        <p:grpSpPr bwMode="auto">
          <a:xfrm>
            <a:off x="454625" y="1736122"/>
            <a:ext cx="2043889" cy="45719"/>
            <a:chOff x="1379008" y="4593590"/>
            <a:chExt cx="2906925" cy="8559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FAAAA11-5C5A-4F14-9E54-167B556280D7}"/>
                </a:ext>
              </a:extLst>
            </p:cNvPr>
            <p:cNvCxnSpPr/>
            <p:nvPr/>
          </p:nvCxnSpPr>
          <p:spPr>
            <a:xfrm flipH="1">
              <a:off x="1429812" y="4636385"/>
              <a:ext cx="285612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AF6671B-9DC4-4916-A52E-0C073976F68F}"/>
                </a:ext>
              </a:extLst>
            </p:cNvPr>
            <p:cNvSpPr/>
            <p:nvPr/>
          </p:nvSpPr>
          <p:spPr>
            <a:xfrm flipH="1">
              <a:off x="1379008" y="4593590"/>
              <a:ext cx="85731" cy="855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68">
            <a:extLst>
              <a:ext uri="{FF2B5EF4-FFF2-40B4-BE49-F238E27FC236}">
                <a16:creationId xmlns:a16="http://schemas.microsoft.com/office/drawing/2014/main" id="{D52E8C9F-14EA-4C8C-88FF-30951DEC6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98" y="1371814"/>
            <a:ext cx="2285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BE78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关键技术细节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2C6773-995B-42A6-9046-4134AFAE6ACE}"/>
              </a:ext>
            </a:extLst>
          </p:cNvPr>
          <p:cNvSpPr txBox="1"/>
          <p:nvPr/>
        </p:nvSpPr>
        <p:spPr>
          <a:xfrm>
            <a:off x="1238250" y="6211373"/>
            <a:ext cx="232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状态感知的主要思想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CD7004-F58E-4CCD-A502-43E23D647247}"/>
              </a:ext>
            </a:extLst>
          </p:cNvPr>
          <p:cNvSpPr txBox="1"/>
          <p:nvPr/>
        </p:nvSpPr>
        <p:spPr>
          <a:xfrm>
            <a:off x="7069512" y="6116384"/>
            <a:ext cx="287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GraphyWalker</a:t>
            </a:r>
            <a:r>
              <a:rPr lang="zh-CN" altLang="en-US" dirty="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的架构设计</a:t>
            </a:r>
          </a:p>
        </p:txBody>
      </p:sp>
    </p:spTree>
    <p:extLst>
      <p:ext uri="{BB962C8B-B14F-4D97-AF65-F5344CB8AC3E}">
        <p14:creationId xmlns:p14="http://schemas.microsoft.com/office/powerpoint/2010/main" val="1098030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7"/>
  <p:tag name="RESOURCELIBID_ANIM" val="43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2989</Words>
  <Application>Microsoft Office PowerPoint</Application>
  <PresentationFormat>宽屏</PresentationFormat>
  <Paragraphs>130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方正小标宋简体</vt:lpstr>
      <vt:lpstr>Arial</vt:lpstr>
      <vt:lpstr>Bauhaus 93</vt:lpstr>
      <vt:lpstr>Cambria Math</vt:lpstr>
      <vt:lpstr>华文楷体</vt:lpstr>
      <vt:lpstr>隶书</vt:lpstr>
      <vt:lpstr>楷体</vt:lpstr>
      <vt:lpstr>Calibri Light</vt:lpstr>
      <vt:lpstr>Calibri</vt:lpstr>
      <vt:lpstr>华文隶书</vt:lpstr>
      <vt:lpstr>等线</vt:lpstr>
      <vt:lpstr>等线 Light</vt:lpstr>
      <vt:lpstr>宋体</vt:lpstr>
      <vt:lpstr>微软雅黑</vt:lpstr>
      <vt:lpstr>庞门正道真贵楷体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 ZHANG</dc:creator>
  <cp:lastModifiedBy>dward</cp:lastModifiedBy>
  <cp:revision>482</cp:revision>
  <dcterms:created xsi:type="dcterms:W3CDTF">2018-04-14T14:24:00Z</dcterms:created>
  <dcterms:modified xsi:type="dcterms:W3CDTF">2021-12-31T04:22:22Z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2052-11.1.0.11115</vt:lpwstr>
  </property>
  <property fmtid="{D5CDD505-2E9C-101B-9397-08002B2CF9AE}" pid="4" name="ICV">
    <vt:lpwstr>2164E37F7E314202B1B5CE5598A84E52</vt:lpwstr>
  </property>
</Properties>
</file>